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3.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4.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5.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6.xml" ContentType="application/vnd.openxmlformats-officedocument.presentationml.tags+xml"/>
  <Override PartName="/ppt/notesSlides/notesSlide27.xml" ContentType="application/vnd.openxmlformats-officedocument.presentationml.notesSlide+xml"/>
  <Override PartName="/ppt/tags/tag7.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8.xml" ContentType="application/vnd.openxmlformats-officedocument.presentationml.tags+xml"/>
  <Override PartName="/ppt/notesSlides/notesSlide33.xml" ContentType="application/vnd.openxmlformats-officedocument.presentationml.notesSlide+xml"/>
  <Override PartName="/ppt/tags/tag9.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ags/tag10.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ags/tag11.xml" ContentType="application/vnd.openxmlformats-officedocument.presentationml.tags+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59"/>
  </p:notesMasterIdLst>
  <p:sldIdLst>
    <p:sldId id="256" r:id="rId2"/>
    <p:sldId id="326" r:id="rId3"/>
    <p:sldId id="325" r:id="rId4"/>
    <p:sldId id="259" r:id="rId5"/>
    <p:sldId id="260" r:id="rId6"/>
    <p:sldId id="261" r:id="rId7"/>
    <p:sldId id="262" r:id="rId8"/>
    <p:sldId id="263" r:id="rId9"/>
    <p:sldId id="330" r:id="rId10"/>
    <p:sldId id="264" r:id="rId11"/>
    <p:sldId id="265" r:id="rId12"/>
    <p:sldId id="266" r:id="rId13"/>
    <p:sldId id="329" r:id="rId14"/>
    <p:sldId id="267" r:id="rId15"/>
    <p:sldId id="268" r:id="rId16"/>
    <p:sldId id="269" r:id="rId17"/>
    <p:sldId id="270" r:id="rId18"/>
    <p:sldId id="271" r:id="rId19"/>
    <p:sldId id="272" r:id="rId20"/>
    <p:sldId id="273" r:id="rId21"/>
    <p:sldId id="274" r:id="rId22"/>
    <p:sldId id="341" r:id="rId23"/>
    <p:sldId id="342" r:id="rId24"/>
    <p:sldId id="343" r:id="rId25"/>
    <p:sldId id="344" r:id="rId26"/>
    <p:sldId id="297" r:id="rId27"/>
    <p:sldId id="331" r:id="rId28"/>
    <p:sldId id="339" r:id="rId29"/>
    <p:sldId id="298" r:id="rId30"/>
    <p:sldId id="299" r:id="rId31"/>
    <p:sldId id="301" r:id="rId32"/>
    <p:sldId id="305" r:id="rId33"/>
    <p:sldId id="306" r:id="rId34"/>
    <p:sldId id="307" r:id="rId35"/>
    <p:sldId id="308" r:id="rId36"/>
    <p:sldId id="324" r:id="rId37"/>
    <p:sldId id="327" r:id="rId38"/>
    <p:sldId id="309" r:id="rId39"/>
    <p:sldId id="310" r:id="rId40"/>
    <p:sldId id="312" r:id="rId41"/>
    <p:sldId id="314" r:id="rId42"/>
    <p:sldId id="335" r:id="rId43"/>
    <p:sldId id="322" r:id="rId44"/>
    <p:sldId id="328" r:id="rId45"/>
    <p:sldId id="315" r:id="rId46"/>
    <p:sldId id="316" r:id="rId47"/>
    <p:sldId id="319" r:id="rId48"/>
    <p:sldId id="317" r:id="rId49"/>
    <p:sldId id="345" r:id="rId50"/>
    <p:sldId id="320" r:id="rId51"/>
    <p:sldId id="321" r:id="rId52"/>
    <p:sldId id="336" r:id="rId53"/>
    <p:sldId id="292" r:id="rId54"/>
    <p:sldId id="323" r:id="rId55"/>
    <p:sldId id="334" r:id="rId56"/>
    <p:sldId id="340" r:id="rId57"/>
    <p:sldId id="333" r:id="rId58"/>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2F92"/>
    <a:srgbClr val="595959"/>
    <a:srgbClr val="E661FF"/>
    <a:srgbClr val="C0504C"/>
    <a:srgbClr val="9BBB59"/>
    <a:srgbClr val="4F81BD"/>
    <a:srgbClr val="376092"/>
    <a:srgbClr val="376090"/>
    <a:srgbClr val="953634"/>
    <a:srgbClr val="98424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4078"/>
    <p:restoredTop sz="87646"/>
  </p:normalViewPr>
  <p:slideViewPr>
    <p:cSldViewPr snapToGrid="0" snapToObjects="1">
      <p:cViewPr>
        <p:scale>
          <a:sx n="91" d="100"/>
          <a:sy n="91" d="100"/>
        </p:scale>
        <p:origin x="144" y="14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notesMaster" Target="notesMasters/notes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Pipeline</c:v>
                </c:pt>
              </c:strCache>
            </c:strRef>
          </c:tx>
          <c:spPr>
            <a:solidFill>
              <a:schemeClr val="accent1"/>
            </a:solidFill>
            <a:ln>
              <a:noFill/>
            </a:ln>
            <a:effectLst/>
          </c:spPr>
          <c:invertIfNegative val="0"/>
          <c:cat>
            <c:strRef>
              <c:f>Sheet1!$A$2:$A$4</c:f>
              <c:strCache>
                <c:ptCount val="3"/>
                <c:pt idx="0">
                  <c:v>Acc</c:v>
                </c:pt>
                <c:pt idx="1">
                  <c:v>F1</c:v>
                </c:pt>
                <c:pt idx="2">
                  <c:v>Edit</c:v>
                </c:pt>
              </c:strCache>
            </c:strRef>
          </c:cat>
          <c:val>
            <c:numRef>
              <c:f>Sheet1!$B$2:$B$4</c:f>
              <c:numCache>
                <c:formatCode>General</c:formatCode>
                <c:ptCount val="3"/>
                <c:pt idx="0">
                  <c:v>0.55</c:v>
                </c:pt>
                <c:pt idx="1">
                  <c:v>0.75</c:v>
                </c:pt>
                <c:pt idx="2">
                  <c:v>0.8</c:v>
                </c:pt>
              </c:numCache>
            </c:numRef>
          </c:val>
        </c:ser>
        <c:ser>
          <c:idx val="1"/>
          <c:order val="1"/>
          <c:tx>
            <c:strRef>
              <c:f>Sheet1!$C$1</c:f>
              <c:strCache>
                <c:ptCount val="1"/>
                <c:pt idx="0">
                  <c:v>Joint</c:v>
                </c:pt>
              </c:strCache>
            </c:strRef>
          </c:tx>
          <c:spPr>
            <a:solidFill>
              <a:schemeClr val="accent2"/>
            </a:solidFill>
            <a:ln>
              <a:noFill/>
            </a:ln>
            <a:effectLst/>
          </c:spPr>
          <c:invertIfNegative val="0"/>
          <c:cat>
            <c:strRef>
              <c:f>Sheet1!$A$2:$A$4</c:f>
              <c:strCache>
                <c:ptCount val="3"/>
                <c:pt idx="0">
                  <c:v>Acc</c:v>
                </c:pt>
                <c:pt idx="1">
                  <c:v>F1</c:v>
                </c:pt>
                <c:pt idx="2">
                  <c:v>Edit</c:v>
                </c:pt>
              </c:strCache>
            </c:strRef>
          </c:cat>
          <c:val>
            <c:numRef>
              <c:f>Sheet1!$C$2:$C$4</c:f>
              <c:numCache>
                <c:formatCode>General</c:formatCode>
                <c:ptCount val="3"/>
                <c:pt idx="0">
                  <c:v>0.77</c:v>
                </c:pt>
                <c:pt idx="1">
                  <c:v>0.87</c:v>
                </c:pt>
                <c:pt idx="2">
                  <c:v>0.41</c:v>
                </c:pt>
              </c:numCache>
            </c:numRef>
          </c:val>
        </c:ser>
        <c:ser>
          <c:idx val="2"/>
          <c:order val="2"/>
          <c:tx>
            <c:strRef>
              <c:f>Sheet1!$D$1</c:f>
              <c:strCache>
                <c:ptCount val="1"/>
                <c:pt idx="0">
                  <c:v>Joint+Vec</c:v>
                </c:pt>
              </c:strCache>
            </c:strRef>
          </c:tx>
          <c:spPr>
            <a:solidFill>
              <a:schemeClr val="accent3"/>
            </a:solidFill>
            <a:ln>
              <a:noFill/>
            </a:ln>
            <a:effectLst/>
          </c:spPr>
          <c:invertIfNegative val="0"/>
          <c:cat>
            <c:strRef>
              <c:f>Sheet1!$A$2:$A$4</c:f>
              <c:strCache>
                <c:ptCount val="3"/>
                <c:pt idx="0">
                  <c:v>Acc</c:v>
                </c:pt>
                <c:pt idx="1">
                  <c:v>F1</c:v>
                </c:pt>
                <c:pt idx="2">
                  <c:v>Edit</c:v>
                </c:pt>
              </c:strCache>
            </c:strRef>
          </c:cat>
          <c:val>
            <c:numRef>
              <c:f>Sheet1!$D$2:$D$4</c:f>
              <c:numCache>
                <c:formatCode>General</c:formatCode>
                <c:ptCount val="3"/>
                <c:pt idx="0">
                  <c:v>0.83</c:v>
                </c:pt>
                <c:pt idx="1">
                  <c:v>0.91</c:v>
                </c:pt>
                <c:pt idx="2">
                  <c:v>0.31</c:v>
                </c:pt>
              </c:numCache>
            </c:numRef>
          </c:val>
        </c:ser>
        <c:dLbls>
          <c:showLegendKey val="0"/>
          <c:showVal val="0"/>
          <c:showCatName val="0"/>
          <c:showSerName val="0"/>
          <c:showPercent val="0"/>
          <c:showBubbleSize val="0"/>
        </c:dLbls>
        <c:gapWidth val="219"/>
        <c:overlap val="-27"/>
        <c:axId val="774286592"/>
        <c:axId val="774291440"/>
      </c:barChart>
      <c:catAx>
        <c:axId val="7742865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500" b="0" i="0" u="none" strike="noStrike" kern="1200" baseline="0">
                <a:solidFill>
                  <a:schemeClr val="tx1">
                    <a:lumMod val="65000"/>
                    <a:lumOff val="35000"/>
                  </a:schemeClr>
                </a:solidFill>
                <a:latin typeface="+mn-lt"/>
                <a:ea typeface="+mn-ea"/>
                <a:cs typeface="+mn-cs"/>
              </a:defRPr>
            </a:pPr>
            <a:endParaRPr lang="en-US"/>
          </a:p>
        </c:txPr>
        <c:crossAx val="774291440"/>
        <c:crosses val="autoZero"/>
        <c:auto val="1"/>
        <c:lblAlgn val="ctr"/>
        <c:lblOffset val="100"/>
        <c:noMultiLvlLbl val="0"/>
      </c:catAx>
      <c:valAx>
        <c:axId val="774291440"/>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3000" b="0" i="0" u="none" strike="noStrike" kern="1200" baseline="0">
                <a:solidFill>
                  <a:schemeClr val="tx1">
                    <a:lumMod val="65000"/>
                    <a:lumOff val="35000"/>
                  </a:schemeClr>
                </a:solidFill>
                <a:latin typeface="+mn-lt"/>
                <a:ea typeface="+mn-ea"/>
                <a:cs typeface="+mn-cs"/>
              </a:defRPr>
            </a:pPr>
            <a:endParaRPr lang="en-US"/>
          </a:p>
        </c:txPr>
        <c:crossAx val="7742865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3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addition</c:v>
                </c:pt>
              </c:strCache>
            </c:strRef>
          </c:tx>
          <c:spPr>
            <a:solidFill>
              <a:schemeClr val="accent1"/>
            </a:solidFill>
            <a:ln>
              <a:noFill/>
            </a:ln>
            <a:effectLst/>
          </c:spPr>
          <c:invertIfNegative val="0"/>
          <c:cat>
            <c:strRef>
              <c:f>Sheet1!$A$2:$A$4</c:f>
              <c:strCache>
                <c:ptCount val="3"/>
                <c:pt idx="0">
                  <c:v>all</c:v>
                </c:pt>
                <c:pt idx="1">
                  <c:v>HR</c:v>
                </c:pt>
                <c:pt idx="2">
                  <c:v>LR</c:v>
                </c:pt>
              </c:strCache>
            </c:strRef>
          </c:cat>
          <c:val>
            <c:numRef>
              <c:f>Sheet1!$B$2:$B$4</c:f>
              <c:numCache>
                <c:formatCode>General</c:formatCode>
                <c:ptCount val="3"/>
                <c:pt idx="0">
                  <c:v>0.79</c:v>
                </c:pt>
                <c:pt idx="1">
                  <c:v>0.79</c:v>
                </c:pt>
                <c:pt idx="2">
                  <c:v>0.77</c:v>
                </c:pt>
              </c:numCache>
            </c:numRef>
          </c:val>
        </c:ser>
        <c:ser>
          <c:idx val="1"/>
          <c:order val="1"/>
          <c:tx>
            <c:strRef>
              <c:f>Sheet1!$C$1</c:f>
              <c:strCache>
                <c:ptCount val="1"/>
                <c:pt idx="0">
                  <c:v>morpheme RNN</c:v>
                </c:pt>
              </c:strCache>
            </c:strRef>
          </c:tx>
          <c:spPr>
            <a:solidFill>
              <a:schemeClr val="accent2"/>
            </a:solidFill>
            <a:ln>
              <a:noFill/>
            </a:ln>
            <a:effectLst/>
          </c:spPr>
          <c:invertIfNegative val="0"/>
          <c:cat>
            <c:strRef>
              <c:f>Sheet1!$A$2:$A$4</c:f>
              <c:strCache>
                <c:ptCount val="3"/>
                <c:pt idx="0">
                  <c:v>all</c:v>
                </c:pt>
                <c:pt idx="1">
                  <c:v>HR</c:v>
                </c:pt>
                <c:pt idx="2">
                  <c:v>LR</c:v>
                </c:pt>
              </c:strCache>
            </c:strRef>
          </c:cat>
          <c:val>
            <c:numRef>
              <c:f>Sheet1!$C$2:$C$4</c:f>
              <c:numCache>
                <c:formatCode>General</c:formatCode>
                <c:ptCount val="3"/>
                <c:pt idx="0">
                  <c:v>0.81</c:v>
                </c:pt>
                <c:pt idx="1">
                  <c:v>0.82</c:v>
                </c:pt>
                <c:pt idx="2">
                  <c:v>0.77</c:v>
                </c:pt>
              </c:numCache>
            </c:numRef>
          </c:val>
        </c:ser>
        <c:ser>
          <c:idx val="2"/>
          <c:order val="2"/>
          <c:tx>
            <c:strRef>
              <c:f>Sheet1!$D$1</c:f>
              <c:strCache>
                <c:ptCount val="1"/>
                <c:pt idx="0">
                  <c:v>character RNN</c:v>
                </c:pt>
              </c:strCache>
            </c:strRef>
          </c:tx>
          <c:spPr>
            <a:solidFill>
              <a:schemeClr val="accent3"/>
            </a:solidFill>
            <a:ln>
              <a:noFill/>
            </a:ln>
            <a:effectLst/>
          </c:spPr>
          <c:invertIfNegative val="0"/>
          <c:cat>
            <c:strRef>
              <c:f>Sheet1!$A$2:$A$4</c:f>
              <c:strCache>
                <c:ptCount val="3"/>
                <c:pt idx="0">
                  <c:v>all</c:v>
                </c:pt>
                <c:pt idx="1">
                  <c:v>HR</c:v>
                </c:pt>
                <c:pt idx="2">
                  <c:v>LR</c:v>
                </c:pt>
              </c:strCache>
            </c:strRef>
          </c:cat>
          <c:val>
            <c:numRef>
              <c:f>Sheet1!$D$2:$D$4</c:f>
              <c:numCache>
                <c:formatCode>General</c:formatCode>
                <c:ptCount val="3"/>
                <c:pt idx="0">
                  <c:v>0.75</c:v>
                </c:pt>
                <c:pt idx="1">
                  <c:v>0.76</c:v>
                </c:pt>
                <c:pt idx="2">
                  <c:v>0.71</c:v>
                </c:pt>
              </c:numCache>
            </c:numRef>
          </c:val>
        </c:ser>
        <c:dLbls>
          <c:showLegendKey val="0"/>
          <c:showVal val="0"/>
          <c:showCatName val="0"/>
          <c:showSerName val="0"/>
          <c:showPercent val="0"/>
          <c:showBubbleSize val="0"/>
        </c:dLbls>
        <c:gapWidth val="219"/>
        <c:overlap val="-27"/>
        <c:axId val="774420400"/>
        <c:axId val="662835072"/>
      </c:barChart>
      <c:catAx>
        <c:axId val="77442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500" b="0" i="0" u="none" strike="noStrike" kern="1200" baseline="0">
                <a:solidFill>
                  <a:schemeClr val="tx1">
                    <a:lumMod val="65000"/>
                    <a:lumOff val="35000"/>
                  </a:schemeClr>
                </a:solidFill>
                <a:latin typeface="+mn-lt"/>
                <a:ea typeface="+mn-ea"/>
                <a:cs typeface="+mn-cs"/>
              </a:defRPr>
            </a:pPr>
            <a:endParaRPr lang="en-US"/>
          </a:p>
        </c:txPr>
        <c:crossAx val="662835072"/>
        <c:crosses val="autoZero"/>
        <c:auto val="1"/>
        <c:lblAlgn val="ctr"/>
        <c:lblOffset val="100"/>
        <c:noMultiLvlLbl val="0"/>
      </c:catAx>
      <c:valAx>
        <c:axId val="662835072"/>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2500" b="0" i="0" u="none" strike="noStrike" kern="1200" baseline="0">
                <a:solidFill>
                  <a:schemeClr val="tx1">
                    <a:lumMod val="65000"/>
                    <a:lumOff val="35000"/>
                  </a:schemeClr>
                </a:solidFill>
                <a:latin typeface="+mn-lt"/>
                <a:ea typeface="+mn-ea"/>
                <a:cs typeface="+mn-cs"/>
              </a:defRPr>
            </a:pPr>
            <a:endParaRPr lang="en-US"/>
          </a:p>
        </c:txPr>
        <c:crossAx val="7744204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3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7.tiff>
</file>

<file path=ppt/media/image2.tiff>
</file>

<file path=ppt/media/image25.tiff>
</file>

<file path=ppt/media/image3.tiff>
</file>

<file path=ppt/media/image33.tiff>
</file>

<file path=ppt/media/image38.tiff>
</file>

<file path=ppt/media/image4.tiff>
</file>

<file path=ppt/media/image40.tiff>
</file>

<file path=ppt/media/image41.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2BC720-42FB-604B-BB73-D4592491D3CF}" type="datetimeFigureOut">
              <a:rPr lang="en-US" smtClean="0"/>
              <a:t>8/6/17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5E9757-4D25-F14F-9FEA-50DDEED30408}" type="slidenum">
              <a:rPr lang="en-US" smtClean="0"/>
              <a:t>‹#›</a:t>
            </a:fld>
            <a:endParaRPr lang="en-US"/>
          </a:p>
        </p:txBody>
      </p:sp>
    </p:spTree>
    <p:extLst>
      <p:ext uri="{BB962C8B-B14F-4D97-AF65-F5344CB8AC3E}">
        <p14:creationId xmlns:p14="http://schemas.microsoft.com/office/powerpoint/2010/main" val="601030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1</a:t>
            </a:fld>
            <a:endParaRPr lang="en-US"/>
          </a:p>
        </p:txBody>
      </p:sp>
    </p:spTree>
    <p:extLst>
      <p:ext uri="{BB962C8B-B14F-4D97-AF65-F5344CB8AC3E}">
        <p14:creationId xmlns:p14="http://schemas.microsoft.com/office/powerpoint/2010/main" val="14245219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consider surface segmenting the lexicon.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10</a:t>
            </a:fld>
            <a:endParaRPr lang="en-US"/>
          </a:p>
        </p:txBody>
      </p:sp>
    </p:spTree>
    <p:extLst>
      <p:ext uri="{BB962C8B-B14F-4D97-AF65-F5344CB8AC3E}">
        <p14:creationId xmlns:p14="http://schemas.microsoft.com/office/powerpoint/2010/main" val="21158885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12</a:t>
            </a:fld>
            <a:endParaRPr lang="en-US"/>
          </a:p>
        </p:txBody>
      </p:sp>
    </p:spTree>
    <p:extLst>
      <p:ext uri="{BB962C8B-B14F-4D97-AF65-F5344CB8AC3E}">
        <p14:creationId xmlns:p14="http://schemas.microsoft.com/office/powerpoint/2010/main" val="7165921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did we go through the trouble of making our model more complicated? Segmenting words alone is not enough. We eventually need to reason about the relationships between words. When we perform canonical segmentation, it becomes immediately clear, which words share morphemes.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13</a:t>
            </a:fld>
            <a:endParaRPr lang="en-US"/>
          </a:p>
        </p:txBody>
      </p:sp>
    </p:spTree>
    <p:extLst>
      <p:ext uri="{BB962C8B-B14F-4D97-AF65-F5344CB8AC3E}">
        <p14:creationId xmlns:p14="http://schemas.microsoft.com/office/powerpoint/2010/main" val="8970724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compare canonical</a:t>
            </a:r>
            <a:r>
              <a:rPr lang="en-US" baseline="0" dirty="0" smtClean="0"/>
              <a:t> segmentation</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14</a:t>
            </a:fld>
            <a:endParaRPr lang="en-US"/>
          </a:p>
        </p:txBody>
      </p:sp>
    </p:spTree>
    <p:extLst>
      <p:ext uri="{BB962C8B-B14F-4D97-AF65-F5344CB8AC3E}">
        <p14:creationId xmlns:p14="http://schemas.microsoft.com/office/powerpoint/2010/main" val="20804096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15</a:t>
            </a:fld>
            <a:endParaRPr lang="en-US"/>
          </a:p>
        </p:txBody>
      </p:sp>
    </p:spTree>
    <p:extLst>
      <p:ext uri="{BB962C8B-B14F-4D97-AF65-F5344CB8AC3E}">
        <p14:creationId xmlns:p14="http://schemas.microsoft.com/office/powerpoint/2010/main" val="1988141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Better preprocessing,</a:t>
            </a:r>
            <a:r>
              <a:rPr lang="en-US" baseline="0" dirty="0" smtClean="0"/>
              <a:t> e.g., more meaningful reduction in sparsity and reasoning about compositionality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17</a:t>
            </a:fld>
            <a:endParaRPr lang="en-US"/>
          </a:p>
        </p:txBody>
      </p:sp>
    </p:spTree>
    <p:extLst>
      <p:ext uri="{BB962C8B-B14F-4D97-AF65-F5344CB8AC3E}">
        <p14:creationId xmlns:p14="http://schemas.microsoft.com/office/powerpoint/2010/main" val="437507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Segmentation does not happen in isolation.</a:t>
            </a:r>
            <a:r>
              <a:rPr lang="en-US" baseline="0" dirty="0" smtClean="0"/>
              <a:t> Ideally, we would like to analyze all the word's in a language's lexicon</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18</a:t>
            </a:fld>
            <a:endParaRPr lang="en-US"/>
          </a:p>
        </p:txBody>
      </p:sp>
    </p:spTree>
    <p:extLst>
      <p:ext uri="{BB962C8B-B14F-4D97-AF65-F5344CB8AC3E}">
        <p14:creationId xmlns:p14="http://schemas.microsoft.com/office/powerpoint/2010/main" val="17448575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Segmentation does not happen in isolation.</a:t>
            </a:r>
            <a:r>
              <a:rPr lang="en-US" baseline="0" dirty="0" smtClean="0"/>
              <a:t> Ideally, we would like to analyze all the word's in a language's lexicon</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19</a:t>
            </a:fld>
            <a:endParaRPr lang="en-US"/>
          </a:p>
        </p:txBody>
      </p:sp>
    </p:spTree>
    <p:extLst>
      <p:ext uri="{BB962C8B-B14F-4D97-AF65-F5344CB8AC3E}">
        <p14:creationId xmlns:p14="http://schemas.microsoft.com/office/powerpoint/2010/main" val="1672540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20</a:t>
            </a:fld>
            <a:endParaRPr lang="en-US"/>
          </a:p>
        </p:txBody>
      </p:sp>
    </p:spTree>
    <p:extLst>
      <p:ext uri="{BB962C8B-B14F-4D97-AF65-F5344CB8AC3E}">
        <p14:creationId xmlns:p14="http://schemas.microsoft.com/office/powerpoint/2010/main" val="13215067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21</a:t>
            </a:fld>
            <a:endParaRPr lang="en-US"/>
          </a:p>
        </p:txBody>
      </p:sp>
    </p:spTree>
    <p:extLst>
      <p:ext uri="{BB962C8B-B14F-4D97-AF65-F5344CB8AC3E}">
        <p14:creationId xmlns:p14="http://schemas.microsoft.com/office/powerpoint/2010/main" val="262073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smtClean="0"/>
              <a:t>For the next 14 minutes, I am going to tell you a tale of four random variables and how they came to meet</a:t>
            </a:r>
            <a:r>
              <a:rPr lang="en-US" baseline="0" dirty="0" smtClean="0"/>
              <a:t> </a:t>
            </a:r>
            <a:r>
              <a:rPr lang="en-US" dirty="0" smtClean="0"/>
              <a:t>n a joint distribution. </a:t>
            </a:r>
          </a:p>
          <a:p>
            <a:pPr algn="l"/>
            <a:endParaRPr lang="en-US" dirty="0" smtClean="0"/>
          </a:p>
        </p:txBody>
      </p:sp>
      <p:sp>
        <p:nvSpPr>
          <p:cNvPr id="4" name="Slide Number Placeholder 3"/>
          <p:cNvSpPr>
            <a:spLocks noGrp="1"/>
          </p:cNvSpPr>
          <p:nvPr>
            <p:ph type="sldNum" sz="quarter" idx="10"/>
          </p:nvPr>
        </p:nvSpPr>
        <p:spPr/>
        <p:txBody>
          <a:bodyPr/>
          <a:lstStyle/>
          <a:p>
            <a:fld id="{9D5E9757-4D25-F14F-9FEA-50DDEED30408}" type="slidenum">
              <a:rPr lang="en-US" smtClean="0"/>
              <a:t>2</a:t>
            </a:fld>
            <a:endParaRPr lang="en-US"/>
          </a:p>
        </p:txBody>
      </p:sp>
    </p:spTree>
    <p:extLst>
      <p:ext uri="{BB962C8B-B14F-4D97-AF65-F5344CB8AC3E}">
        <p14:creationId xmlns:p14="http://schemas.microsoft.com/office/powerpoint/2010/main" val="6752331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3:00</a:t>
            </a:r>
          </a:p>
          <a:p>
            <a:endParaRPr lang="en-US" dirty="0" smtClean="0"/>
          </a:p>
          <a:p>
            <a:r>
              <a:rPr lang="en-US" dirty="0" smtClean="0"/>
              <a:t>Before we go further, we would like to emphasize an important point</a:t>
            </a:r>
            <a:r>
              <a:rPr lang="en-US" baseline="0" dirty="0" smtClean="0"/>
              <a:t> about the role of morphological segmentation in the literature.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22</a:t>
            </a:fld>
            <a:endParaRPr lang="en-US"/>
          </a:p>
        </p:txBody>
      </p:sp>
    </p:spTree>
    <p:extLst>
      <p:ext uri="{BB962C8B-B14F-4D97-AF65-F5344CB8AC3E}">
        <p14:creationId xmlns:p14="http://schemas.microsoft.com/office/powerpoint/2010/main" val="15129170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Inflectional</a:t>
            </a:r>
            <a:r>
              <a:rPr lang="en-US" baseline="0" dirty="0" smtClean="0"/>
              <a:t> morphology is easy to represent in a paradigmatic form – a table of word forms and features. Indeed, under this representation, it is not</a:t>
            </a:r>
          </a:p>
          <a:p>
            <a:r>
              <a:rPr lang="en-US" baseline="0" dirty="0" smtClean="0"/>
              <a:t>necessary to think about the word as a segmentation of walk + </a:t>
            </a:r>
            <a:r>
              <a:rPr lang="en-US" baseline="0" dirty="0" err="1" smtClean="0"/>
              <a:t>ing</a:t>
            </a:r>
            <a:r>
              <a:rPr lang="en-US" baseline="0" dirty="0" smtClean="0"/>
              <a:t>, but rather as the form of walk associated with a given feature bundle. </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23</a:t>
            </a:fld>
            <a:endParaRPr lang="en-US"/>
          </a:p>
        </p:txBody>
      </p:sp>
    </p:spTree>
    <p:extLst>
      <p:ext uri="{BB962C8B-B14F-4D97-AF65-F5344CB8AC3E}">
        <p14:creationId xmlns:p14="http://schemas.microsoft.com/office/powerpoint/2010/main" val="12016352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Derivation, on the other hand, is often</a:t>
            </a:r>
            <a:r>
              <a:rPr lang="en-US" baseline="0" dirty="0" smtClean="0"/>
              <a:t> treated </a:t>
            </a:r>
            <a:r>
              <a:rPr lang="en-US" baseline="0" dirty="0" err="1" smtClean="0"/>
              <a:t>syntagmatically</a:t>
            </a:r>
            <a:r>
              <a:rPr lang="en-US" baseline="0" dirty="0" smtClean="0"/>
              <a:t>. </a:t>
            </a:r>
            <a:r>
              <a:rPr lang="en-US" dirty="0" smtClean="0"/>
              <a:t>forms long chains</a:t>
            </a:r>
            <a:r>
              <a:rPr lang="en-US" baseline="0" dirty="0" smtClean="0"/>
              <a:t> of related words. It is not straight-forward to associate a complex form like </a:t>
            </a:r>
            <a:r>
              <a:rPr lang="en-US" baseline="0" dirty="0" err="1" smtClean="0"/>
              <a:t>discontendedness</a:t>
            </a:r>
            <a:r>
              <a:rPr lang="en-US" baseline="0" dirty="0" smtClean="0"/>
              <a:t> </a:t>
            </a:r>
          </a:p>
          <a:p>
            <a:r>
              <a:rPr lang="en-US" baseline="0" dirty="0" smtClean="0"/>
              <a:t>with its stem “content” plus a bundle of </a:t>
            </a:r>
            <a:r>
              <a:rPr lang="en-US" baseline="0" dirty="0" err="1" smtClean="0"/>
              <a:t>featues</a:t>
            </a:r>
            <a:r>
              <a:rPr lang="en-US" baseline="0" dirty="0" smtClean="0"/>
              <a:t>. For this reason, a segmentation may be better.</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24</a:t>
            </a:fld>
            <a:endParaRPr lang="en-US"/>
          </a:p>
        </p:txBody>
      </p:sp>
    </p:spTree>
    <p:extLst>
      <p:ext uri="{BB962C8B-B14F-4D97-AF65-F5344CB8AC3E}">
        <p14:creationId xmlns:p14="http://schemas.microsoft.com/office/powerpoint/2010/main" val="3234837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may think English</a:t>
            </a:r>
            <a:r>
              <a:rPr lang="en-US" baseline="0" dirty="0" smtClean="0"/>
              <a:t> is a morphologically impoverished language, as one of my reviewers did, but I want to set the record straight. </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25</a:t>
            </a:fld>
            <a:endParaRPr lang="en-US"/>
          </a:p>
        </p:txBody>
      </p:sp>
    </p:spTree>
    <p:extLst>
      <p:ext uri="{BB962C8B-B14F-4D97-AF65-F5344CB8AC3E}">
        <p14:creationId xmlns:p14="http://schemas.microsoft.com/office/powerpoint/2010/main" val="3961380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3:00</a:t>
            </a:r>
          </a:p>
          <a:p>
            <a:endParaRPr lang="en-US" dirty="0" smtClean="0"/>
          </a:p>
          <a:p>
            <a:r>
              <a:rPr lang="en-US" dirty="0" smtClean="0"/>
              <a:t>Now, I’m going to discuss</a:t>
            </a:r>
            <a:r>
              <a:rPr lang="en-US" baseline="0" dirty="0" smtClean="0"/>
              <a:t> a joint model over the word form and its orthography – a model introduced at NAACL 2016.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26</a:t>
            </a:fld>
            <a:endParaRPr lang="en-US"/>
          </a:p>
        </p:txBody>
      </p:sp>
    </p:spTree>
    <p:extLst>
      <p:ext uri="{BB962C8B-B14F-4D97-AF65-F5344CB8AC3E}">
        <p14:creationId xmlns:p14="http://schemas.microsoft.com/office/powerpoint/2010/main" val="17255255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a:t>
            </a:r>
            <a:r>
              <a:rPr lang="en-US" baseline="0" dirty="0" smtClean="0"/>
              <a:t> a distribution over the first three random variables in our tale. </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78008E0C-BB09-144D-955B-96897A623FA3}" type="slidenum">
              <a:rPr lang="en-US" smtClean="0"/>
              <a:t>27</a:t>
            </a:fld>
            <a:endParaRPr lang="en-US"/>
          </a:p>
        </p:txBody>
      </p:sp>
    </p:spTree>
    <p:extLst>
      <p:ext uri="{BB962C8B-B14F-4D97-AF65-F5344CB8AC3E}">
        <p14:creationId xmlns:p14="http://schemas.microsoft.com/office/powerpoint/2010/main" val="19654547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Our distribution takes the</a:t>
            </a:r>
            <a:r>
              <a:rPr lang="en-US" baseline="0" dirty="0" smtClean="0"/>
              <a:t> following form. </a:t>
            </a:r>
            <a:r>
              <a:rPr lang="en-US" dirty="0" smtClean="0"/>
              <a:t> We condition on the input-string of a word type – the first random variables, and then jointly model its orthography, morphological decomposition and the meaning of the word, conveniently located in </a:t>
            </a:r>
            <a:r>
              <a:rPr lang="en-US" dirty="0" err="1" smtClean="0"/>
              <a:t>R^n</a:t>
            </a:r>
            <a:r>
              <a:rPr lang="en-US" dirty="0" smtClean="0"/>
              <a:t>. For</a:t>
            </a:r>
            <a:r>
              <a:rPr lang="en-US" baseline="0" dirty="0" smtClean="0"/>
              <a:t> t</a:t>
            </a:r>
            <a:r>
              <a:rPr lang="en-US" dirty="0" smtClean="0"/>
              <a:t>he remainder of this talk,</a:t>
            </a:r>
            <a:r>
              <a:rPr lang="en-US" baseline="0" dirty="0" smtClean="0"/>
              <a:t> I </a:t>
            </a:r>
            <a:r>
              <a:rPr lang="en-US" dirty="0" smtClean="0"/>
              <a:t> will construct</a:t>
            </a:r>
            <a:r>
              <a:rPr lang="en-US" baseline="0" dirty="0" smtClean="0"/>
              <a:t> our exact model, and how explain we do inference and learning </a:t>
            </a:r>
            <a:endParaRPr lang="en-US" dirty="0" smtClean="0"/>
          </a:p>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28</a:t>
            </a:fld>
            <a:endParaRPr lang="en-US"/>
          </a:p>
        </p:txBody>
      </p:sp>
    </p:spTree>
    <p:extLst>
      <p:ext uri="{BB962C8B-B14F-4D97-AF65-F5344CB8AC3E}">
        <p14:creationId xmlns:p14="http://schemas.microsoft.com/office/powerpoint/2010/main" val="1860778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78008E0C-BB09-144D-955B-96897A623FA3}" type="slidenum">
              <a:rPr lang="en-US" smtClean="0"/>
              <a:t>29</a:t>
            </a:fld>
            <a:endParaRPr lang="en-US"/>
          </a:p>
        </p:txBody>
      </p:sp>
    </p:spTree>
    <p:extLst>
      <p:ext uri="{BB962C8B-B14F-4D97-AF65-F5344CB8AC3E}">
        <p14:creationId xmlns:p14="http://schemas.microsoft.com/office/powerpoint/2010/main" val="17972441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define this model as being proportional the exponential of a linear model,</a:t>
            </a:r>
            <a:r>
              <a:rPr lang="en-US" baseline="0" dirty="0" smtClean="0"/>
              <a:t> that is, it’s a log-linear model. </a:t>
            </a:r>
            <a:r>
              <a:rPr lang="en-US" dirty="0" smtClean="0"/>
              <a:t>We can see this as being composed of two difference factors. </a:t>
            </a:r>
          </a:p>
          <a:p>
            <a:endParaRPr lang="en-US" dirty="0" smtClean="0"/>
          </a:p>
          <a:p>
            <a:r>
              <a:rPr lang="en-US" dirty="0" smtClean="0"/>
              <a:t>The</a:t>
            </a:r>
            <a:r>
              <a:rPr lang="en-US" baseline="0" dirty="0" smtClean="0"/>
              <a:t> </a:t>
            </a:r>
            <a:r>
              <a:rPr lang="en-US" dirty="0" smtClean="0"/>
              <a:t>first factor scores a canonical segmentation underlying form pair. Basically, it asks how good is this pair? For example, un - achieve - able -</a:t>
            </a:r>
            <a:r>
              <a:rPr lang="en-US" dirty="0" err="1" smtClean="0"/>
              <a:t>ity</a:t>
            </a:r>
            <a:r>
              <a:rPr lang="en-US" dirty="0" smtClean="0"/>
              <a:t> and </a:t>
            </a:r>
            <a:r>
              <a:rPr lang="en-US" dirty="0" err="1" smtClean="0"/>
              <a:t>achieavility</a:t>
            </a:r>
            <a:r>
              <a:rPr lang="en-US" dirty="0" smtClean="0"/>
              <a:t>. This a structured factor and can be seem as the score of a semi-Markov model.</a:t>
            </a:r>
            <a:r>
              <a:rPr lang="en-US" baseline="0" dirty="0" smtClean="0"/>
              <a:t> </a:t>
            </a:r>
            <a:r>
              <a:rPr lang="en-US" dirty="0" smtClean="0"/>
              <a:t>The second factor scores a surface segmentation, underlying form pair. Basically, it asks how good is this pair?  Now, this notation belies a bit of the complexity. This factor is, again, structured. In fact, in general we have to encoder all possible alignment between the two strings. Luckily, we can encode this as a weighted finite-state machine. The paper explains this in detail We put them all together and we get our model. The remaining details such as the feature templates can be found in the paper.</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30</a:t>
            </a:fld>
            <a:endParaRPr lang="en-US"/>
          </a:p>
        </p:txBody>
      </p:sp>
    </p:spTree>
    <p:extLst>
      <p:ext uri="{BB962C8B-B14F-4D97-AF65-F5344CB8AC3E}">
        <p14:creationId xmlns:p14="http://schemas.microsoft.com/office/powerpoint/2010/main" val="16510541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back to the main plotline of our tale. I’m going to discuss the compositional semantics of morphology.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31</a:t>
            </a:fld>
            <a:endParaRPr lang="en-US"/>
          </a:p>
        </p:txBody>
      </p:sp>
    </p:spTree>
    <p:extLst>
      <p:ext uri="{BB962C8B-B14F-4D97-AF65-F5344CB8AC3E}">
        <p14:creationId xmlns:p14="http://schemas.microsoft.com/office/powerpoint/2010/main" val="947330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Our distribution takes the</a:t>
            </a:r>
            <a:r>
              <a:rPr lang="en-US" baseline="0" dirty="0" smtClean="0"/>
              <a:t> following form. </a:t>
            </a:r>
            <a:r>
              <a:rPr lang="en-US" dirty="0" smtClean="0"/>
              <a:t> We condition on the input-string of a word type – the first random variables, and then jointly model its orthography, morphological decomposition and the meaning of the word, conveniently located in </a:t>
            </a:r>
            <a:r>
              <a:rPr lang="en-US" dirty="0" err="1" smtClean="0"/>
              <a:t>R^n</a:t>
            </a:r>
            <a:r>
              <a:rPr lang="en-US" dirty="0" smtClean="0"/>
              <a:t>. For</a:t>
            </a:r>
            <a:r>
              <a:rPr lang="en-US" baseline="0" dirty="0" smtClean="0"/>
              <a:t> t</a:t>
            </a:r>
            <a:r>
              <a:rPr lang="en-US" dirty="0" smtClean="0"/>
              <a:t>he remainder of this talk,</a:t>
            </a:r>
            <a:r>
              <a:rPr lang="en-US" baseline="0" dirty="0" smtClean="0"/>
              <a:t> I </a:t>
            </a:r>
            <a:r>
              <a:rPr lang="en-US" dirty="0" smtClean="0"/>
              <a:t> will construct</a:t>
            </a:r>
            <a:r>
              <a:rPr lang="en-US" baseline="0" dirty="0" smtClean="0"/>
              <a:t> our exact model, and how explain we do inference and learning </a:t>
            </a:r>
            <a:endParaRPr lang="en-US" dirty="0" smtClean="0"/>
          </a:p>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3</a:t>
            </a:fld>
            <a:endParaRPr lang="en-US"/>
          </a:p>
        </p:txBody>
      </p:sp>
    </p:spTree>
    <p:extLst>
      <p:ext uri="{BB962C8B-B14F-4D97-AF65-F5344CB8AC3E}">
        <p14:creationId xmlns:p14="http://schemas.microsoft.com/office/powerpoint/2010/main" val="9854645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go back to our running example “ un achieve able </a:t>
            </a:r>
            <a:r>
              <a:rPr lang="en-US" dirty="0" err="1" smtClean="0"/>
              <a:t>ity</a:t>
            </a:r>
            <a:r>
              <a:rPr lang="en-US" dirty="0" smtClean="0"/>
              <a:t>”</a:t>
            </a:r>
            <a:r>
              <a:rPr lang="en-US" baseline="0" dirty="0" smtClean="0"/>
              <a:t> Let’s say that we had a vector that represents the meaning of each</a:t>
            </a:r>
          </a:p>
          <a:p>
            <a:r>
              <a:rPr lang="en-US" baseline="0" dirty="0" smtClean="0"/>
              <a:t>morpheme. Now we want to find a composition function f, that </a:t>
            </a:r>
            <a:r>
              <a:rPr lang="en-US" baseline="0" dirty="0" err="1" smtClean="0"/>
              <a:t>sitches</a:t>
            </a:r>
            <a:r>
              <a:rPr lang="en-US" baseline="0" dirty="0" smtClean="0"/>
              <a:t> these vectors together to give us the meaning of the word</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32</a:t>
            </a:fld>
            <a:endParaRPr lang="en-US"/>
          </a:p>
        </p:txBody>
      </p:sp>
    </p:spTree>
    <p:extLst>
      <p:ext uri="{BB962C8B-B14F-4D97-AF65-F5344CB8AC3E}">
        <p14:creationId xmlns:p14="http://schemas.microsoft.com/office/powerpoint/2010/main" val="21330475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let’s consider an example of</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35</a:t>
            </a:fld>
            <a:endParaRPr lang="en-US"/>
          </a:p>
        </p:txBody>
      </p:sp>
    </p:spTree>
    <p:extLst>
      <p:ext uri="{BB962C8B-B14F-4D97-AF65-F5344CB8AC3E}">
        <p14:creationId xmlns:p14="http://schemas.microsoft.com/office/powerpoint/2010/main" val="8949843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the best of our knowledge, the fully supervised version of this task has never been considered before in the literature so introduce a novel joint probability model.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37</a:t>
            </a:fld>
            <a:endParaRPr lang="en-US"/>
          </a:p>
        </p:txBody>
      </p:sp>
    </p:spTree>
    <p:extLst>
      <p:ext uri="{BB962C8B-B14F-4D97-AF65-F5344CB8AC3E}">
        <p14:creationId xmlns:p14="http://schemas.microsoft.com/office/powerpoint/2010/main" val="18735823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]{0.000000,0.000000,0.000000}p(}{\color[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]{1.000000,0.400000,1.000000}v},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]{0.145098,0.372549,0.470588}s},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]{0.807843,0.254902,0.141176}u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]{0.000000,0.000000,0.000000}\mid}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]{0.000000,0.054902,0.239216}w})</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38</a:t>
            </a:fld>
            <a:endParaRPr lang="en-US"/>
          </a:p>
        </p:txBody>
      </p:sp>
    </p:spTree>
    <p:extLst>
      <p:ext uri="{BB962C8B-B14F-4D97-AF65-F5344CB8AC3E}">
        <p14:creationId xmlns:p14="http://schemas.microsoft.com/office/powerpoint/2010/main" val="19365411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define this model as being proportional the exponential of a linear model. We can see this as being composed of two difference factors.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39</a:t>
            </a:fld>
            <a:endParaRPr lang="en-US"/>
          </a:p>
        </p:txBody>
      </p:sp>
    </p:spTree>
    <p:extLst>
      <p:ext uri="{BB962C8B-B14F-4D97-AF65-F5344CB8AC3E}">
        <p14:creationId xmlns:p14="http://schemas.microsoft.com/office/powerpoint/2010/main" val="6875670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l-PL" sz="1200" kern="1200" dirty="0" smtClean="0">
                <a:solidFill>
                  <a:schemeClr val="tx1"/>
                </a:solidFill>
                <a:latin typeface="+mn-lt"/>
                <a:ea typeface="+mn-ea"/>
                <a:cs typeface="+mn-cs"/>
              </a:rPr>
              <a:t>p(v, s, u \</a:t>
            </a:r>
            <a:r>
              <a:rPr lang="pl-PL" sz="1200" kern="1200" dirty="0" err="1" smtClean="0">
                <a:solidFill>
                  <a:schemeClr val="tx1"/>
                </a:solidFill>
                <a:latin typeface="+mn-lt"/>
                <a:ea typeface="+mn-ea"/>
                <a:cs typeface="+mn-cs"/>
              </a:rPr>
              <a:t>mid</a:t>
            </a:r>
            <a:r>
              <a:rPr lang="pl-PL" sz="1200" kern="1200" dirty="0" smtClean="0">
                <a:solidFill>
                  <a:schemeClr val="tx1"/>
                </a:solidFill>
                <a:latin typeface="+mn-lt"/>
                <a:ea typeface="+mn-ea"/>
                <a:cs typeface="+mn-cs"/>
              </a:rPr>
              <a:t> w) = p(v \</a:t>
            </a:r>
            <a:r>
              <a:rPr lang="pl-PL" sz="1200" kern="1200" dirty="0" err="1" smtClean="0">
                <a:solidFill>
                  <a:schemeClr val="tx1"/>
                </a:solidFill>
                <a:latin typeface="+mn-lt"/>
                <a:ea typeface="+mn-ea"/>
                <a:cs typeface="+mn-cs"/>
              </a:rPr>
              <a:t>mid</a:t>
            </a:r>
            <a:r>
              <a:rPr lang="pl-PL" sz="1200" kern="1200" dirty="0" smtClean="0">
                <a:solidFill>
                  <a:schemeClr val="tx1"/>
                </a:solidFill>
                <a:latin typeface="+mn-lt"/>
                <a:ea typeface="+mn-ea"/>
                <a:cs typeface="+mn-cs"/>
              </a:rPr>
              <a:t> s) \</a:t>
            </a:r>
            <a:r>
              <a:rPr lang="pl-PL" sz="1200" kern="1200" dirty="0" err="1" smtClean="0">
                <a:solidFill>
                  <a:schemeClr val="tx1"/>
                </a:solidFill>
                <a:latin typeface="+mn-lt"/>
                <a:ea typeface="+mn-ea"/>
                <a:cs typeface="+mn-cs"/>
              </a:rPr>
              <a:t>cdot</a:t>
            </a:r>
            <a:r>
              <a:rPr lang="pl-PL" sz="1200" kern="1200" dirty="0" smtClean="0">
                <a:solidFill>
                  <a:schemeClr val="tx1"/>
                </a:solidFill>
                <a:latin typeface="+mn-lt"/>
                <a:ea typeface="+mn-ea"/>
                <a:cs typeface="+mn-cs"/>
              </a:rPr>
              <a:t> p(s, u \</a:t>
            </a:r>
            <a:r>
              <a:rPr lang="pl-PL" sz="1200" kern="1200" dirty="0" err="1" smtClean="0">
                <a:solidFill>
                  <a:schemeClr val="tx1"/>
                </a:solidFill>
                <a:latin typeface="+mn-lt"/>
                <a:ea typeface="+mn-ea"/>
                <a:cs typeface="+mn-cs"/>
              </a:rPr>
              <a:t>mid</a:t>
            </a:r>
            <a:r>
              <a:rPr lang="pl-PL" sz="1200" kern="1200" dirty="0" smtClean="0">
                <a:solidFill>
                  <a:schemeClr val="tx1"/>
                </a:solidFill>
                <a:latin typeface="+mn-lt"/>
                <a:ea typeface="+mn-ea"/>
                <a:cs typeface="+mn-cs"/>
              </a:rPr>
              <a:t> w)</a:t>
            </a:r>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 </a:t>
            </a:r>
          </a:p>
          <a:p>
            <a:r>
              <a:rPr lang="en-US" sz="1200" kern="1200" dirty="0" smtClean="0">
                <a:solidFill>
                  <a:schemeClr val="tx1"/>
                </a:solidFill>
                <a:latin typeface="+mn-lt"/>
                <a:ea typeface="+mn-ea"/>
                <a:cs typeface="+mn-cs"/>
              </a:rPr>
              <a:t>{\color[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]{0.000000,0.000000,0.000000}p(v \mid s) }\</a:t>
            </a:r>
            <a:r>
              <a:rPr lang="en-US" sz="1200" kern="1200" dirty="0" err="1" smtClean="0">
                <a:solidFill>
                  <a:schemeClr val="tx1"/>
                </a:solidFill>
                <a:latin typeface="+mn-lt"/>
                <a:ea typeface="+mn-ea"/>
                <a:cs typeface="+mn-cs"/>
              </a:rPr>
              <a:t>propto</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exp</a:t>
            </a:r>
            <a:r>
              <a:rPr lang="en-US" sz="1200" kern="1200" dirty="0" smtClean="0">
                <a:solidFill>
                  <a:schemeClr val="tx1"/>
                </a:solidFill>
                <a:latin typeface="+mn-lt"/>
                <a:ea typeface="+mn-ea"/>
                <a:cs typeface="+mn-cs"/>
              </a:rPr>
              <a:t>\left( \</a:t>
            </a:r>
            <a:r>
              <a:rPr lang="en-US" sz="1200" kern="1200" dirty="0" err="1" smtClean="0">
                <a:solidFill>
                  <a:schemeClr val="tx1"/>
                </a:solidFill>
                <a:latin typeface="+mn-lt"/>
                <a:ea typeface="+mn-ea"/>
                <a:cs typeface="+mn-cs"/>
              </a:rPr>
              <a:t>frac</a:t>
            </a:r>
            <a:r>
              <a:rPr lang="en-US" sz="1200" kern="1200" dirty="0" smtClean="0">
                <a:solidFill>
                  <a:schemeClr val="tx1"/>
                </a:solidFill>
                <a:latin typeface="+mn-lt"/>
                <a:ea typeface="+mn-ea"/>
                <a:cs typeface="+mn-cs"/>
              </a:rPr>
              <a:t>{1}{2\sigma^2}||v -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]{0.168627,0.298039,0.470588}C_{\</a:t>
            </a:r>
            <a:r>
              <a:rPr lang="en-US" sz="1200" kern="1200" dirty="0" err="1" smtClean="0">
                <a:solidFill>
                  <a:schemeClr val="tx1"/>
                </a:solidFill>
                <a:latin typeface="+mn-lt"/>
                <a:ea typeface="+mn-ea"/>
                <a:cs typeface="+mn-cs"/>
              </a:rPr>
              <a:t>boldsymbol</a:t>
            </a:r>
            <a:r>
              <a:rPr lang="en-US" sz="1200" kern="1200" dirty="0" smtClean="0">
                <a:solidFill>
                  <a:schemeClr val="tx1"/>
                </a:solidFill>
                <a:latin typeface="+mn-lt"/>
                <a:ea typeface="+mn-ea"/>
                <a:cs typeface="+mn-cs"/>
              </a:rPr>
              <a:t> \beta}}||_2^2 \right)</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40</a:t>
            </a:fld>
            <a:endParaRPr lang="en-US"/>
          </a:p>
        </p:txBody>
      </p:sp>
    </p:spTree>
    <p:extLst>
      <p:ext uri="{BB962C8B-B14F-4D97-AF65-F5344CB8AC3E}">
        <p14:creationId xmlns:p14="http://schemas.microsoft.com/office/powerpoint/2010/main" val="6426291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41</a:t>
            </a:fld>
            <a:endParaRPr lang="en-US"/>
          </a:p>
        </p:txBody>
      </p:sp>
    </p:spTree>
    <p:extLst>
      <p:ext uri="{BB962C8B-B14F-4D97-AF65-F5344CB8AC3E}">
        <p14:creationId xmlns:p14="http://schemas.microsoft.com/office/powerpoint/2010/main" val="5195075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 the</a:t>
            </a:r>
            <a:r>
              <a:rPr lang="en-US" baseline="0" dirty="0" smtClean="0"/>
              <a:t> word </a:t>
            </a:r>
            <a:r>
              <a:rPr lang="en-US" baseline="0" dirty="0" err="1" smtClean="0"/>
              <a:t>embeddings</a:t>
            </a:r>
            <a:r>
              <a:rPr lang="en-US" baseline="0" dirty="0" smtClean="0"/>
              <a:t> are taken as fixed – the output of a toolkit like word2vec ,we actually train our own morpheme</a:t>
            </a:r>
          </a:p>
          <a:p>
            <a:r>
              <a:rPr lang="en-US" baseline="0" dirty="0" err="1" smtClean="0"/>
              <a:t>embeddings</a:t>
            </a:r>
            <a:r>
              <a:rPr lang="en-US" baseline="0" dirty="0" smtClean="0"/>
              <a:t> to best approximate them. </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42</a:t>
            </a:fld>
            <a:endParaRPr lang="en-US"/>
          </a:p>
        </p:txBody>
      </p:sp>
    </p:spTree>
    <p:extLst>
      <p:ext uri="{BB962C8B-B14F-4D97-AF65-F5344CB8AC3E}">
        <p14:creationId xmlns:p14="http://schemas.microsoft.com/office/powerpoint/2010/main" val="375311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 believe the idea of open </a:t>
            </a:r>
            <a:r>
              <a:rPr lang="en-US" sz="1200" kern="1200" dirty="0" err="1" smtClean="0">
                <a:solidFill>
                  <a:schemeClr val="tx1"/>
                </a:solidFill>
                <a:latin typeface="+mn-lt"/>
                <a:ea typeface="+mn-ea"/>
                <a:cs typeface="+mn-cs"/>
              </a:rPr>
              <a:t>vocablary</a:t>
            </a:r>
            <a:r>
              <a:rPr lang="en-US" sz="1200" kern="1200" dirty="0" smtClean="0">
                <a:solidFill>
                  <a:schemeClr val="tx1"/>
                </a:solidFill>
                <a:latin typeface="+mn-lt"/>
                <a:ea typeface="+mn-ea"/>
                <a:cs typeface="+mn-cs"/>
              </a:rPr>
              <a:t> word </a:t>
            </a:r>
            <a:r>
              <a:rPr lang="en-US" sz="1200" kern="1200" dirty="0" err="1" smtClean="0">
                <a:solidFill>
                  <a:schemeClr val="tx1"/>
                </a:solidFill>
                <a:latin typeface="+mn-lt"/>
                <a:ea typeface="+mn-ea"/>
                <a:cs typeface="+mn-cs"/>
              </a:rPr>
              <a:t>embeddings</a:t>
            </a:r>
            <a:r>
              <a:rPr lang="en-US" sz="1200" kern="1200" dirty="0" smtClean="0">
                <a:solidFill>
                  <a:schemeClr val="tx1"/>
                </a:solidFill>
                <a:latin typeface="+mn-lt"/>
                <a:ea typeface="+mn-ea"/>
                <a:cs typeface="+mn-cs"/>
              </a:rPr>
              <a:t> is</a:t>
            </a:r>
            <a:r>
              <a:rPr lang="en-US" sz="1200" kern="1200" baseline="0" dirty="0" smtClean="0">
                <a:solidFill>
                  <a:schemeClr val="tx1"/>
                </a:solidFill>
                <a:latin typeface="+mn-lt"/>
                <a:ea typeface="+mn-ea"/>
                <a:cs typeface="+mn-cs"/>
              </a:rPr>
              <a:t> really important, as it allows us to get a word embedding for any input word w, even one that is unknown. </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p(v \mid w) = \sum_{s'} \sum_{u'} p(v, s', u' \mid w)</a:t>
            </a:r>
          </a:p>
          <a:p>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43</a:t>
            </a:fld>
            <a:endParaRPr lang="en-US"/>
          </a:p>
        </p:txBody>
      </p:sp>
    </p:spTree>
    <p:extLst>
      <p:ext uri="{BB962C8B-B14F-4D97-AF65-F5344CB8AC3E}">
        <p14:creationId xmlns:p14="http://schemas.microsoft.com/office/powerpoint/2010/main" val="7747543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Unfortunately, marginal inference in our model is intractable! We explain why in the paper. As the model is globally normalized, even computing a gradient requires inference. To solve this, we rely on an approximation known as importance sampling. At a high-level, importance sampling takes samples from an easy-distribution and lets the model rescore them. Decoding a.k.a. MAP </a:t>
            </a:r>
            <a:r>
              <a:rPr lang="en-US" dirty="0" err="1" smtClean="0"/>
              <a:t>infernece</a:t>
            </a:r>
            <a:r>
              <a:rPr lang="en-US" dirty="0" smtClean="0"/>
              <a:t> also intractable, but, again, we can approximately solve this with importance sampling. Once we get our approximate gradient, using importance sampling, we train the model with </a:t>
            </a:r>
            <a:r>
              <a:rPr lang="en-US" dirty="0" err="1" smtClean="0"/>
              <a:t>AdaGrad</a:t>
            </a:r>
            <a:r>
              <a:rPr lang="en-US" dirty="0" smtClean="0"/>
              <a:t>.</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44</a:t>
            </a:fld>
            <a:endParaRPr lang="en-US"/>
          </a:p>
        </p:txBody>
      </p:sp>
    </p:spTree>
    <p:extLst>
      <p:ext uri="{BB962C8B-B14F-4D97-AF65-F5344CB8AC3E}">
        <p14:creationId xmlns:p14="http://schemas.microsoft.com/office/powerpoint/2010/main" val="784991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am going to start this tale with an idea that has been bouncing around the NLP community for years</a:t>
            </a:r>
            <a:r>
              <a:rPr lang="en-US" baseline="0" dirty="0" smtClean="0"/>
              <a:t> – surface morphological segmentation</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4</a:t>
            </a:fld>
            <a:endParaRPr lang="en-US"/>
          </a:p>
        </p:txBody>
      </p:sp>
    </p:spTree>
    <p:extLst>
      <p:ext uri="{BB962C8B-B14F-4D97-AF65-F5344CB8AC3E}">
        <p14:creationId xmlns:p14="http://schemas.microsoft.com/office/powerpoint/2010/main" val="14990097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45</a:t>
            </a:fld>
            <a:endParaRPr lang="en-US"/>
          </a:p>
        </p:txBody>
      </p:sp>
    </p:spTree>
    <p:extLst>
      <p:ext uri="{BB962C8B-B14F-4D97-AF65-F5344CB8AC3E}">
        <p14:creationId xmlns:p14="http://schemas.microsoft.com/office/powerpoint/2010/main" val="186269689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higher</a:t>
            </a:r>
            <a:r>
              <a:rPr lang="en-US" baseline="0" dirty="0" smtClean="0"/>
              <a:t> and lower is better</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47</a:t>
            </a:fld>
            <a:endParaRPr lang="en-US"/>
          </a:p>
        </p:txBody>
      </p:sp>
    </p:spTree>
    <p:extLst>
      <p:ext uri="{BB962C8B-B14F-4D97-AF65-F5344CB8AC3E}">
        <p14:creationId xmlns:p14="http://schemas.microsoft.com/office/powerpoint/2010/main" val="51325366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MINIMIZE SQUARED ERROR</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48</a:t>
            </a:fld>
            <a:endParaRPr lang="en-US"/>
          </a:p>
        </p:txBody>
      </p:sp>
    </p:spTree>
    <p:extLst>
      <p:ext uri="{BB962C8B-B14F-4D97-AF65-F5344CB8AC3E}">
        <p14:creationId xmlns:p14="http://schemas.microsoft.com/office/powerpoint/2010/main" val="124124557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49</a:t>
            </a:fld>
            <a:endParaRPr lang="en-US"/>
          </a:p>
        </p:txBody>
      </p:sp>
    </p:spTree>
    <p:extLst>
      <p:ext uri="{BB962C8B-B14F-4D97-AF65-F5344CB8AC3E}">
        <p14:creationId xmlns:p14="http://schemas.microsoft.com/office/powerpoint/2010/main" val="376420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50</a:t>
            </a:fld>
            <a:endParaRPr lang="en-US"/>
          </a:p>
        </p:txBody>
      </p:sp>
    </p:spTree>
    <p:extLst>
      <p:ext uri="{BB962C8B-B14F-4D97-AF65-F5344CB8AC3E}">
        <p14:creationId xmlns:p14="http://schemas.microsoft.com/office/powerpoint/2010/main" val="22980442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]{0.000000,0.000000,0.000000}p(}{\color[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]{1.000000,0.400000,1.000000}v},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]{0.145098,0.372549,0.470588}s},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]{0.807843,0.254902,0.141176}u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]{0.000000,0.000000,0.000000}\mid}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]{0.000000,0.054902,0.239216}w})</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54</a:t>
            </a:fld>
            <a:endParaRPr lang="en-US"/>
          </a:p>
        </p:txBody>
      </p:sp>
    </p:spTree>
    <p:extLst>
      <p:ext uri="{BB962C8B-B14F-4D97-AF65-F5344CB8AC3E}">
        <p14:creationId xmlns:p14="http://schemas.microsoft.com/office/powerpoint/2010/main" val="3219110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]{0.000000,0.000000,0.000000}p}({\color[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]{1.000000,0.000000,1.000000}v} \mid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]{0.000000,0.000000,0.501961}w}) = \sum_{{\color[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]{1.000000,0.000000,0.000000}s'}} \sum_{{\color[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]{1.000000,0.501961,0.000000}u'}} p({\color[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]{1.000000,0.000000,1.000000}v},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]{1.000000,0.000000,0.000000}s'},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]{1.000000,0.501961,0.000000}u'} \mid {\color[</a:t>
            </a:r>
            <a:r>
              <a:rPr lang="en-US" sz="1200" kern="1200" dirty="0" err="1" smtClean="0">
                <a:solidFill>
                  <a:schemeClr val="tx1"/>
                </a:solidFill>
                <a:latin typeface="+mn-lt"/>
                <a:ea typeface="+mn-ea"/>
                <a:cs typeface="+mn-cs"/>
              </a:rPr>
              <a:t>rgb</a:t>
            </a:r>
            <a:r>
              <a:rPr lang="en-US" sz="1200" kern="1200" dirty="0" smtClean="0">
                <a:solidFill>
                  <a:schemeClr val="tx1"/>
                </a:solidFill>
                <a:latin typeface="+mn-lt"/>
                <a:ea typeface="+mn-ea"/>
                <a:cs typeface="+mn-cs"/>
              </a:rPr>
              <a:t>]{0.000000,0.000000,0.501961}w})</a:t>
            </a:r>
            <a:endParaRPr lang="en-US" dirty="0"/>
          </a:p>
        </p:txBody>
      </p:sp>
      <p:sp>
        <p:nvSpPr>
          <p:cNvPr id="4" name="Slide Number Placeholder 3"/>
          <p:cNvSpPr>
            <a:spLocks noGrp="1"/>
          </p:cNvSpPr>
          <p:nvPr>
            <p:ph type="sldNum" sz="quarter" idx="10"/>
          </p:nvPr>
        </p:nvSpPr>
        <p:spPr/>
        <p:txBody>
          <a:bodyPr/>
          <a:lstStyle/>
          <a:p>
            <a:fld id="{9D5E9757-4D25-F14F-9FEA-50DDEED30408}" type="slidenum">
              <a:rPr lang="en-US" smtClean="0"/>
              <a:t>56</a:t>
            </a:fld>
            <a:endParaRPr lang="en-US"/>
          </a:p>
        </p:txBody>
      </p:sp>
    </p:spTree>
    <p:extLst>
      <p:ext uri="{BB962C8B-B14F-4D97-AF65-F5344CB8AC3E}">
        <p14:creationId xmlns:p14="http://schemas.microsoft.com/office/powerpoint/2010/main" val="2019283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instance, given an input word string </a:t>
            </a:r>
            <a:r>
              <a:rPr lang="en-US" dirty="0" err="1" smtClean="0"/>
              <a:t>unachievability</a:t>
            </a:r>
            <a:r>
              <a:rPr lang="en-US" dirty="0" smtClean="0"/>
              <a:t>, we want to segment it into four morphs: un, </a:t>
            </a:r>
            <a:r>
              <a:rPr lang="en-US" dirty="0" err="1" smtClean="0"/>
              <a:t>achiev</a:t>
            </a:r>
            <a:r>
              <a:rPr lang="en-US" dirty="0" smtClean="0"/>
              <a:t>, </a:t>
            </a:r>
            <a:r>
              <a:rPr lang="en-US" dirty="0" err="1" smtClean="0"/>
              <a:t>abil</a:t>
            </a:r>
            <a:r>
              <a:rPr lang="en-US" dirty="0" smtClean="0"/>
              <a:t> and </a:t>
            </a:r>
            <a:r>
              <a:rPr lang="en-US" dirty="0" err="1" smtClean="0"/>
              <a:t>ity</a:t>
            </a:r>
            <a:r>
              <a:rPr lang="en-US" dirty="0" smtClean="0"/>
              <a:t>. Perhaps, with a labeling. This task has attracted a lot of attention over the years with a number supervise and unsupervised methods being proposed.</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5</a:t>
            </a:fld>
            <a:endParaRPr lang="en-US"/>
          </a:p>
        </p:txBody>
      </p:sp>
    </p:spTree>
    <p:extLst>
      <p:ext uri="{BB962C8B-B14F-4D97-AF65-F5344CB8AC3E}">
        <p14:creationId xmlns:p14="http://schemas.microsoft.com/office/powerpoint/2010/main" val="11249876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Building on that idea, our recent work has extended this approach to jointly model the orthography of the word.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6</a:t>
            </a:fld>
            <a:endParaRPr lang="en-US"/>
          </a:p>
        </p:txBody>
      </p:sp>
    </p:spTree>
    <p:extLst>
      <p:ext uri="{BB962C8B-B14F-4D97-AF65-F5344CB8AC3E}">
        <p14:creationId xmlns:p14="http://schemas.microsoft.com/office/powerpoint/2010/main" val="1384678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That is, given an input string, we want to first restore orthographic and phonological changes that were made during the process of word formation. After this process, we then want apply a segmentation into </a:t>
            </a:r>
            <a:r>
              <a:rPr lang="en-US" dirty="0" err="1" smtClean="0"/>
              <a:t>canonicalized</a:t>
            </a:r>
            <a:r>
              <a:rPr lang="en-US" dirty="0" smtClean="0"/>
              <a:t> morphemes as so. Again, possibly with morphological labels.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 point out the differences, compared to the last slide, we have added an "e" to "achieve" and mapped "</a:t>
            </a:r>
            <a:r>
              <a:rPr lang="en-US" dirty="0" err="1" smtClean="0"/>
              <a:t>abil</a:t>
            </a:r>
            <a:r>
              <a:rPr lang="en-US" dirty="0" smtClean="0"/>
              <a:t>" to "able".</a:t>
            </a:r>
          </a:p>
          <a:p>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7</a:t>
            </a:fld>
            <a:endParaRPr lang="en-US"/>
          </a:p>
        </p:txBody>
      </p:sp>
    </p:spTree>
    <p:extLst>
      <p:ext uri="{BB962C8B-B14F-4D97-AF65-F5344CB8AC3E}">
        <p14:creationId xmlns:p14="http://schemas.microsoft.com/office/powerpoint/2010/main" val="1764041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did we go through the trouble of making our model more complicated? Segmenting words alone is not enough. We eventually need to reason about the relationships between words. </a:t>
            </a:r>
          </a:p>
          <a:p>
            <a:endParaRPr lang="en-US" dirty="0" smtClean="0"/>
          </a:p>
        </p:txBody>
      </p:sp>
      <p:sp>
        <p:nvSpPr>
          <p:cNvPr id="4" name="Slide Number Placeholder 3"/>
          <p:cNvSpPr>
            <a:spLocks noGrp="1"/>
          </p:cNvSpPr>
          <p:nvPr>
            <p:ph type="sldNum" sz="quarter" idx="10"/>
          </p:nvPr>
        </p:nvSpPr>
        <p:spPr/>
        <p:txBody>
          <a:bodyPr/>
          <a:lstStyle/>
          <a:p>
            <a:fld id="{78008E0C-BB09-144D-955B-96897A623FA3}" type="slidenum">
              <a:rPr lang="en-US" smtClean="0"/>
              <a:t>8</a:t>
            </a:fld>
            <a:endParaRPr lang="en-US"/>
          </a:p>
        </p:txBody>
      </p:sp>
    </p:spTree>
    <p:extLst>
      <p:ext uri="{BB962C8B-B14F-4D97-AF65-F5344CB8AC3E}">
        <p14:creationId xmlns:p14="http://schemas.microsoft.com/office/powerpoint/2010/main" val="594562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did we go through the trouble of making our model more complicated? Segmenting words alone is not enough. We eventually need to reason about the relationships between words. </a:t>
            </a:r>
          </a:p>
          <a:p>
            <a:endParaRPr lang="en-US" dirty="0" smtClean="0"/>
          </a:p>
          <a:p>
            <a:r>
              <a:rPr lang="en-US" dirty="0" smtClean="0"/>
              <a:t>When we perform canonical segmentation, it becomes immediately clear, which words share morphemes. </a:t>
            </a:r>
            <a:endParaRPr lang="en-US" dirty="0"/>
          </a:p>
        </p:txBody>
      </p:sp>
      <p:sp>
        <p:nvSpPr>
          <p:cNvPr id="4" name="Slide Number Placeholder 3"/>
          <p:cNvSpPr>
            <a:spLocks noGrp="1"/>
          </p:cNvSpPr>
          <p:nvPr>
            <p:ph type="sldNum" sz="quarter" idx="10"/>
          </p:nvPr>
        </p:nvSpPr>
        <p:spPr/>
        <p:txBody>
          <a:bodyPr/>
          <a:lstStyle/>
          <a:p>
            <a:fld id="{78008E0C-BB09-144D-955B-96897A623FA3}" type="slidenum">
              <a:rPr lang="en-US" smtClean="0"/>
              <a:t>9</a:t>
            </a:fld>
            <a:endParaRPr lang="en-US"/>
          </a:p>
        </p:txBody>
      </p:sp>
    </p:spTree>
    <p:extLst>
      <p:ext uri="{BB962C8B-B14F-4D97-AF65-F5344CB8AC3E}">
        <p14:creationId xmlns:p14="http://schemas.microsoft.com/office/powerpoint/2010/main" val="10081869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54674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302520"/>
            <a:ext cx="6400800" cy="1752600"/>
          </a:xfrm>
        </p:spPr>
        <p:txBody>
          <a:bodyPr/>
          <a:lstStyle>
            <a:lvl1pPr marL="0" indent="0" algn="ctr">
              <a:buNone/>
              <a:defRPr b="0" i="0">
                <a:solidFill>
                  <a:schemeClr val="accent1"/>
                </a:solidFill>
                <a:latin typeface="Helvetica Neue Light"/>
                <a:cs typeface="Helvetica Neue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defRPr/>
            </a:pPr>
            <a:fld id="{F0E36978-910E-4643-AF3C-743FA84274A2}" type="datetimeFigureOut">
              <a:rPr lang="en-US" smtClean="0"/>
              <a:pPr>
                <a:defRPr/>
              </a:pPr>
              <a:t>8/6/17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CE925FC2-0549-6E43-A78B-81E28C78D02F}" type="slidenum">
              <a:rPr lang="en-US" smtClean="0"/>
              <a:pPr>
                <a:defRPr/>
              </a:pPr>
              <a:t>‹#›</a:t>
            </a:fld>
            <a:endParaRPr lang="en-US"/>
          </a:p>
        </p:txBody>
      </p:sp>
      <p:pic>
        <p:nvPicPr>
          <p:cNvPr id="10" name="Picture 9" descr="university.logo.small.horizontal.blue.pdf"/>
          <p:cNvPicPr>
            <a:picLocks noChangeAspect="1"/>
          </p:cNvPicPr>
          <p:nvPr/>
        </p:nvPicPr>
        <p:blipFill>
          <a:blip r:embed="rId2">
            <a:alphaModFix/>
            <a:extLst>
              <a:ext uri="{28A0092B-C50C-407E-A947-70E740481C1C}">
                <a14:useLocalDpi xmlns:a14="http://schemas.microsoft.com/office/drawing/2010/main"/>
              </a:ext>
            </a:extLst>
          </a:blip>
          <a:stretch>
            <a:fillRect/>
          </a:stretch>
        </p:blipFill>
        <p:spPr>
          <a:xfrm>
            <a:off x="1446462" y="3607676"/>
            <a:ext cx="6194090" cy="2572626"/>
          </a:xfrm>
          <a:prstGeom prst="rect">
            <a:avLst/>
          </a:prstGeom>
        </p:spPr>
      </p:pic>
    </p:spTree>
    <p:extLst>
      <p:ext uri="{BB962C8B-B14F-4D97-AF65-F5344CB8AC3E}">
        <p14:creationId xmlns:p14="http://schemas.microsoft.com/office/powerpoint/2010/main" val="404913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3B6DBA64-21B8-B347-A9C8-0323641E1E2A}" type="datetimeFigureOut">
              <a:rPr lang="en-US" smtClean="0"/>
              <a:pPr>
                <a:defRPr/>
              </a:pPr>
              <a:t>8/6/17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94C0148-8F41-D247-8546-A86EA31B846A}" type="slidenum">
              <a:rPr lang="en-US" smtClean="0"/>
              <a:pPr>
                <a:defRPr/>
              </a:pPr>
              <a:t>‹#›</a:t>
            </a:fld>
            <a:endParaRPr lang="en-US"/>
          </a:p>
        </p:txBody>
      </p:sp>
      <p:pic>
        <p:nvPicPr>
          <p:cNvPr id="7" name="Picture 6"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998325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3714D3E5-7ED1-474D-A966-E458B66FDDBA}" type="datetimeFigureOut">
              <a:rPr lang="en-US" smtClean="0"/>
              <a:pPr>
                <a:defRPr/>
              </a:pPr>
              <a:t>8/6/17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94E1FFE-23AE-904B-A539-50A8C94D7193}" type="slidenum">
              <a:rPr lang="en-US" smtClean="0"/>
              <a:pPr>
                <a:defRPr/>
              </a:pPr>
              <a:t>‹#›</a:t>
            </a:fld>
            <a:endParaRPr lang="en-US"/>
          </a:p>
        </p:txBody>
      </p:sp>
      <p:pic>
        <p:nvPicPr>
          <p:cNvPr id="7" name="Picture 6"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25453467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OverObj">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8229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7200" y="3938588"/>
            <a:ext cx="8229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fld id="{1A340250-65DF-E048-81AB-AB7257A4D743}" type="datetimeFigureOut">
              <a:rPr lang="en-US" smtClean="0"/>
              <a:pPr>
                <a:defRPr/>
              </a:pPr>
              <a:t>8/6/17</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F53020E-5E33-B446-8494-584D4EE020B3}"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8446020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48200" y="3938588"/>
            <a:ext cx="4038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a:ln/>
        </p:spPr>
        <p:txBody>
          <a:bodyPr/>
          <a:lstStyle>
            <a:lvl1pPr>
              <a:defRPr/>
            </a:lvl1pPr>
          </a:lstStyle>
          <a:p>
            <a:pPr>
              <a:defRPr/>
            </a:pPr>
            <a:fld id="{1A340250-65DF-E048-81AB-AB7257A4D743}" type="datetimeFigureOut">
              <a:rPr lang="en-US" smtClean="0"/>
              <a:pPr>
                <a:defRPr/>
              </a:pPr>
              <a:t>8/6/17</a:t>
            </a:fld>
            <a:endParaRPr lang="en-US"/>
          </a:p>
        </p:txBody>
      </p:sp>
      <p:sp>
        <p:nvSpPr>
          <p:cNvPr id="7" name="Rectangle 5"/>
          <p:cNvSpPr>
            <a:spLocks noGrp="1" noChangeArrowheads="1"/>
          </p:cNvSpPr>
          <p:nvPr>
            <p:ph type="ftr" sz="quarter" idx="11"/>
          </p:nvPr>
        </p:nvSpPr>
        <p:spPr>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ln/>
        </p:spPr>
        <p:txBody>
          <a:bodyPr/>
          <a:lstStyle>
            <a:lvl1pPr>
              <a:defRPr/>
            </a:lvl1pPr>
          </a:lstStyle>
          <a:p>
            <a:pPr>
              <a:defRPr/>
            </a:pPr>
            <a:fld id="{2F53020E-5E33-B446-8494-584D4EE020B3}" type="slidenum">
              <a:rPr lang="en-US" smtClean="0"/>
              <a:pPr>
                <a:defRPr/>
              </a:pPr>
              <a:t>‹#›</a:t>
            </a:fld>
            <a:endParaRPr lang="en-US"/>
          </a:p>
        </p:txBody>
      </p:sp>
      <p:pic>
        <p:nvPicPr>
          <p:cNvPr id="9" name="Picture 8"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41979103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8229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3938588"/>
            <a:ext cx="8229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fld id="{1A340250-65DF-E048-81AB-AB7257A4D743}" type="datetimeFigureOut">
              <a:rPr lang="en-US" smtClean="0"/>
              <a:pPr>
                <a:defRPr/>
              </a:pPr>
              <a:t>8/6/17</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F53020E-5E33-B446-8494-584D4EE020B3}"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31781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1A7E07CD-948C-6440-AE85-CE75A2754626}" type="datetimeFigureOut">
              <a:rPr lang="en-US" smtClean="0"/>
              <a:pPr>
                <a:defRPr/>
              </a:pPr>
              <a:t>8/6/17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0E11CC8F-329F-8C41-AC6A-3ECAF67E5476}"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2203503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2E23186D-703A-5B46-BBD8-CBD7D894DC94}" type="datetimeFigureOut">
              <a:rPr lang="en-US" smtClean="0"/>
              <a:pPr>
                <a:defRPr/>
              </a:pPr>
              <a:t>8/6/17</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ED0D2390-1410-BA46-8722-0F5A6BDEB705}" type="slidenum">
              <a:rPr lang="en-US" smtClean="0"/>
              <a:pPr>
                <a:defRPr/>
              </a:pPr>
              <a:t>‹#›</a:t>
            </a:fld>
            <a:endParaRPr lang="en-US"/>
          </a:p>
        </p:txBody>
      </p:sp>
    </p:spTree>
    <p:extLst>
      <p:ext uri="{BB962C8B-B14F-4D97-AF65-F5344CB8AC3E}">
        <p14:creationId xmlns:p14="http://schemas.microsoft.com/office/powerpoint/2010/main" val="2692468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defRPr/>
            </a:pPr>
            <a:fld id="{95C6631E-B160-A949-AE9D-7DF1EDDC4D14}" type="datetimeFigureOut">
              <a:rPr lang="en-US" smtClean="0"/>
              <a:pPr>
                <a:defRPr/>
              </a:pPr>
              <a:t>8/6/17</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07A13D44-7F41-7544-994B-5AE41C38D294}"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13640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fld id="{E9739DE8-6C63-2A47-8B60-4B80AF2588D9}" type="datetimeFigureOut">
              <a:rPr lang="en-US" smtClean="0"/>
              <a:pPr>
                <a:defRPr/>
              </a:pPr>
              <a:t>8/6/17</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0AC74EB9-AB52-7644-8162-48E91E5E424D}" type="slidenum">
              <a:rPr lang="en-US" smtClean="0"/>
              <a:pPr>
                <a:defRPr/>
              </a:pPr>
              <a:t>‹#›</a:t>
            </a:fld>
            <a:endParaRPr lang="en-US"/>
          </a:p>
        </p:txBody>
      </p:sp>
      <p:pic>
        <p:nvPicPr>
          <p:cNvPr id="10" name="Picture 9"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70366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fld id="{9F33BF0C-A9B9-7646-A501-F8D95F063A7A}" type="datetimeFigureOut">
              <a:rPr lang="en-US" smtClean="0"/>
              <a:pPr>
                <a:defRPr/>
              </a:pPr>
              <a:t>8/6/17</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DDAA3E00-4D5C-C74E-9C55-72F1C3B9E2FD}"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8511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99950D63-F08A-8747-B8BF-60287C60664C}" type="datetimeFigureOut">
              <a:rPr lang="en-US" smtClean="0"/>
              <a:pPr>
                <a:defRPr/>
              </a:pPr>
              <a:t>8/6/17</a:t>
            </a:fld>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22FACDA1-45D0-4146-AE69-40AAC188E9A0}" type="slidenum">
              <a:rPr lang="en-US" smtClean="0"/>
              <a:pPr>
                <a:defRPr/>
              </a:pPr>
              <a:t>‹#›</a:t>
            </a:fld>
            <a:endParaRPr lang="en-US"/>
          </a:p>
        </p:txBody>
      </p:sp>
      <p:pic>
        <p:nvPicPr>
          <p:cNvPr id="5" name="Picture 4"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530682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0D232CAF-D96D-6E4C-B725-FB4623C5BBC1}" type="datetimeFigureOut">
              <a:rPr lang="en-US" smtClean="0"/>
              <a:pPr>
                <a:defRPr/>
              </a:pPr>
              <a:t>8/6/17</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5D2EE75-9451-C64D-B270-07D48A9FE64C}"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3002136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6D730790-E48F-B348-82B3-7D921817019A}" type="datetimeFigureOut">
              <a:rPr lang="en-US" smtClean="0"/>
              <a:pPr>
                <a:defRPr/>
              </a:pPr>
              <a:t>8/6/17</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F72B3EAD-C379-2348-AD7D-B5E1C3E03999}" type="slidenum">
              <a:rPr lang="en-US" smtClean="0"/>
              <a:pPr>
                <a:defRPr/>
              </a:pPr>
              <a:t>‹#›</a:t>
            </a:fld>
            <a:endParaRPr lang="en-US"/>
          </a:p>
        </p:txBody>
      </p:sp>
      <p:pic>
        <p:nvPicPr>
          <p:cNvPr id="8" name="Picture 7" descr="university.logo.small.horizontal.blue.pdf"/>
          <p:cNvPicPr>
            <a:picLocks noChangeAspect="1"/>
          </p:cNvPicPr>
          <p:nvPr/>
        </p:nvPicPr>
        <p:blipFill>
          <a:blip r:embed="rId2">
            <a:alphaModFix amt="50000"/>
            <a:extLst>
              <a:ext uri="{28A0092B-C50C-407E-A947-70E740481C1C}">
                <a14:useLocalDpi xmlns:a14="http://schemas.microsoft.com/office/drawing/2010/main"/>
              </a:ext>
            </a:extLst>
          </a:blip>
          <a:stretch>
            <a:fillRect/>
          </a:stretch>
        </p:blipFill>
        <p:spPr>
          <a:xfrm>
            <a:off x="-346370" y="5941391"/>
            <a:ext cx="3110345" cy="1291837"/>
          </a:xfrm>
          <a:prstGeom prst="rect">
            <a:avLst/>
          </a:prstGeom>
        </p:spPr>
      </p:pic>
    </p:spTree>
    <p:extLst>
      <p:ext uri="{BB962C8B-B14F-4D97-AF65-F5344CB8AC3E}">
        <p14:creationId xmlns:p14="http://schemas.microsoft.com/office/powerpoint/2010/main" val="1125950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1A340250-65DF-E048-81AB-AB7257A4D743}" type="datetimeFigureOut">
              <a:rPr lang="en-US" smtClean="0"/>
              <a:pPr>
                <a:defRPr/>
              </a:pPr>
              <a:t>8/6/17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2F53020E-5E33-B446-8494-584D4EE020B3}" type="slidenum">
              <a:rPr lang="en-US" smtClean="0"/>
              <a:pPr>
                <a:defRPr/>
              </a:pPr>
              <a:t>‹#›</a:t>
            </a:fld>
            <a:endParaRPr lang="en-US"/>
          </a:p>
        </p:txBody>
      </p:sp>
    </p:spTree>
    <p:extLst>
      <p:ext uri="{BB962C8B-B14F-4D97-AF65-F5344CB8AC3E}">
        <p14:creationId xmlns:p14="http://schemas.microsoft.com/office/powerpoint/2010/main" val="3128448274"/>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txStyles>
    <p:titleStyle>
      <a:lvl1pPr algn="ctr" defTabSz="457200" rtl="0" eaLnBrk="1" latinLnBrk="0" hangingPunct="1">
        <a:spcBef>
          <a:spcPct val="0"/>
        </a:spcBef>
        <a:buNone/>
        <a:defRPr sz="4400" b="0" i="0" kern="1200">
          <a:solidFill>
            <a:schemeClr val="tx1"/>
          </a:solidFill>
          <a:latin typeface="Helvetica Neue Light"/>
          <a:ea typeface="+mj-ea"/>
          <a:cs typeface="Helvetica Neue Light"/>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Layout" Target="../slideLayouts/slideLayout2.xml"/><Relationship Id="rId3"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Layout" Target="../slideLayouts/slideLayout2.xml"/><Relationship Id="rId3"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4" Type="http://schemas.openxmlformats.org/officeDocument/2006/relationships/image" Target="../media/image9.tiff"/><Relationship Id="rId1" Type="http://schemas.openxmlformats.org/officeDocument/2006/relationships/tags" Target="../tags/tag5.xml"/><Relationship Id="rId2"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4" Type="http://schemas.openxmlformats.org/officeDocument/2006/relationships/image" Target="../media/image10.emf"/><Relationship Id="rId5" Type="http://schemas.openxmlformats.org/officeDocument/2006/relationships/image" Target="../media/image6.emf"/><Relationship Id="rId6" Type="http://schemas.openxmlformats.org/officeDocument/2006/relationships/image" Target="../media/image7.emf"/><Relationship Id="rId7" Type="http://schemas.openxmlformats.org/officeDocument/2006/relationships/image" Target="../media/image8.emf"/><Relationship Id="rId1" Type="http://schemas.openxmlformats.org/officeDocument/2006/relationships/tags" Target="../tags/tag6.xml"/><Relationship Id="rId2"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7" Type="http://schemas.openxmlformats.org/officeDocument/2006/relationships/image" Target="../media/image14.emf"/><Relationship Id="rId8" Type="http://schemas.openxmlformats.org/officeDocument/2006/relationships/image" Target="../media/image15.emf"/><Relationship Id="rId9" Type="http://schemas.openxmlformats.org/officeDocument/2006/relationships/image" Target="../media/image16.emf"/><Relationship Id="rId1" Type="http://schemas.openxmlformats.org/officeDocument/2006/relationships/tags" Target="../tags/tag7.xml"/><Relationship Id="rId2"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17.tiff"/></Relationships>
</file>

<file path=ppt/slides/_rels/slide32.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1.emf"/><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2.emf"/><Relationship Id="rId6" Type="http://schemas.openxmlformats.org/officeDocument/2006/relationships/image" Target="../media/image23.emf"/><Relationship Id="rId1" Type="http://schemas.openxmlformats.org/officeDocument/2006/relationships/slideLayout" Target="../slideLayouts/slideLayout6.xml"/><Relationship Id="rId2" Type="http://schemas.openxmlformats.org/officeDocument/2006/relationships/image" Target="../media/image18.emf"/></Relationships>
</file>

<file path=ppt/slides/_rels/slide34.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1" Type="http://schemas.openxmlformats.org/officeDocument/2006/relationships/slideLayout" Target="../slideLayouts/slideLayout6.xml"/><Relationship Id="rId2" Type="http://schemas.openxmlformats.org/officeDocument/2006/relationships/image" Target="../media/image18.emf"/></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2.emf"/><Relationship Id="rId7" Type="http://schemas.openxmlformats.org/officeDocument/2006/relationships/image" Target="../media/image24.emf"/><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25.tiff"/></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3.xml"/><Relationship Id="rId4" Type="http://schemas.openxmlformats.org/officeDocument/2006/relationships/image" Target="../media/image5.emf"/><Relationship Id="rId5" Type="http://schemas.openxmlformats.org/officeDocument/2006/relationships/image" Target="../media/image6.emf"/><Relationship Id="rId6" Type="http://schemas.openxmlformats.org/officeDocument/2006/relationships/image" Target="../media/image7.emf"/><Relationship Id="rId7" Type="http://schemas.openxmlformats.org/officeDocument/2006/relationships/image" Target="../media/image8.emf"/><Relationship Id="rId1" Type="http://schemas.openxmlformats.org/officeDocument/2006/relationships/tags" Target="../tags/tag8.xml"/><Relationship Id="rId2"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4.xml"/><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emf"/><Relationship Id="rId1" Type="http://schemas.openxmlformats.org/officeDocument/2006/relationships/tags" Target="../tags/tag9.xml"/><Relationship Id="rId2"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1.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2.emf"/><Relationship Id="rId7" Type="http://schemas.openxmlformats.org/officeDocument/2006/relationships/image" Target="../media/image29.emf"/><Relationship Id="rId8" Type="http://schemas.openxmlformats.org/officeDocument/2006/relationships/image" Target="../media/image30.emf"/><Relationship Id="rId9"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2.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2.emf"/><Relationship Id="rId5" Type="http://schemas.openxmlformats.org/officeDocument/2006/relationships/image" Target="../media/image23.emf"/><Relationship Id="rId6" Type="http://schemas.openxmlformats.org/officeDocument/2006/relationships/image" Target="../media/image29.emf"/><Relationship Id="rId7"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2.emf"/></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9.xml"/><Relationship Id="rId4" Type="http://schemas.openxmlformats.org/officeDocument/2006/relationships/image" Target="../media/image33.tiff"/><Relationship Id="rId1" Type="http://schemas.openxmlformats.org/officeDocument/2006/relationships/tags" Target="../tags/tag10.xml"/><Relationship Id="rId2"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6.xml.rels><?xml version="1.0" encoding="UTF-8" standalone="yes"?>
<Relationships xmlns="http://schemas.openxmlformats.org/package/2006/relationships"><Relationship Id="rId3" Type="http://schemas.openxmlformats.org/officeDocument/2006/relationships/image" Target="../media/image35.emf"/><Relationship Id="rId4" Type="http://schemas.openxmlformats.org/officeDocument/2006/relationships/image" Target="../media/image36.emf"/><Relationship Id="rId1" Type="http://schemas.openxmlformats.org/officeDocument/2006/relationships/slideLayout" Target="../slideLayouts/slideLayout2.xml"/><Relationship Id="rId2" Type="http://schemas.openxmlformats.org/officeDocument/2006/relationships/image" Target="../media/image34.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chart" Target="../charts/char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7.emf"/></Relationships>
</file>

<file path=ppt/slides/_rels/slide49.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2.emf"/><Relationship Id="rId7" Type="http://schemas.openxmlformats.org/officeDocument/2006/relationships/image" Target="../media/image29.emf"/><Relationship Id="rId8" Type="http://schemas.openxmlformats.org/officeDocument/2006/relationships/image" Target="../media/image30.emf"/><Relationship Id="rId9"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slideLayout" Target="../slideLayouts/slideLayout2.xml"/><Relationship Id="rId3"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chart" Target="../charts/char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tiff"/></Relationships>
</file>

<file path=ppt/slides/_rels/slide52.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5" Type="http://schemas.openxmlformats.org/officeDocument/2006/relationships/image" Target="../media/image8.emf"/><Relationship Id="rId6" Type="http://schemas.openxmlformats.org/officeDocument/2006/relationships/image" Target="../media/image39.emf"/><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45.xml"/><Relationship Id="rId4" Type="http://schemas.openxmlformats.org/officeDocument/2006/relationships/image" Target="../media/image5.emf"/><Relationship Id="rId5" Type="http://schemas.openxmlformats.org/officeDocument/2006/relationships/image" Target="../media/image6.emf"/><Relationship Id="rId6" Type="http://schemas.openxmlformats.org/officeDocument/2006/relationships/image" Target="../media/image7.emf"/><Relationship Id="rId7" Type="http://schemas.openxmlformats.org/officeDocument/2006/relationships/image" Target="../media/image8.emf"/><Relationship Id="rId8" Type="http://schemas.openxmlformats.org/officeDocument/2006/relationships/image" Target="../media/image40.tiff"/><Relationship Id="rId1" Type="http://schemas.openxmlformats.org/officeDocument/2006/relationships/tags" Target="../tags/tag11.xml"/><Relationship Id="rId2"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1.tif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39.emf"/></Relationships>
</file>

<file path=ppt/slides/_rels/slide57.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6" Type="http://schemas.openxmlformats.org/officeDocument/2006/relationships/image" Target="../media/image18.emf"/><Relationship Id="rId1" Type="http://schemas.openxmlformats.org/officeDocument/2006/relationships/slideLayout" Target="../slideLayouts/slideLayout2.xml"/><Relationship Id="rId2" Type="http://schemas.openxmlformats.org/officeDocument/2006/relationships/image" Target="../media/image42.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2.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569588"/>
            <a:ext cx="9506309" cy="1470025"/>
          </a:xfrm>
        </p:spPr>
        <p:txBody>
          <a:bodyPr>
            <a:noAutofit/>
          </a:bodyPr>
          <a:lstStyle/>
          <a:p>
            <a:r>
              <a:rPr lang="en-US" sz="3200" b="1" dirty="0">
                <a:solidFill>
                  <a:schemeClr val="tx2"/>
                </a:solidFill>
              </a:rPr>
              <a:t>Joint Semantic Synthesis and Morphological Analysis of the Derived Word</a:t>
            </a:r>
          </a:p>
        </p:txBody>
      </p:sp>
      <p:sp>
        <p:nvSpPr>
          <p:cNvPr id="3" name="Subtitle 2"/>
          <p:cNvSpPr>
            <a:spLocks noGrp="1"/>
          </p:cNvSpPr>
          <p:nvPr>
            <p:ph type="subTitle" idx="1"/>
          </p:nvPr>
        </p:nvSpPr>
        <p:spPr>
          <a:xfrm>
            <a:off x="325677" y="2302520"/>
            <a:ext cx="8354859" cy="1752600"/>
          </a:xfrm>
        </p:spPr>
        <p:txBody>
          <a:bodyPr/>
          <a:lstStyle/>
          <a:p>
            <a:r>
              <a:rPr lang="en-US" b="1" dirty="0" smtClean="0"/>
              <a:t>Ryan </a:t>
            </a:r>
            <a:r>
              <a:rPr lang="en-US" b="1" dirty="0" err="1" smtClean="0"/>
              <a:t>Cotterell</a:t>
            </a:r>
            <a:r>
              <a:rPr lang="en-US" b="1" dirty="0" smtClean="0"/>
              <a:t> </a:t>
            </a:r>
            <a:r>
              <a:rPr lang="en-US" dirty="0" smtClean="0"/>
              <a:t>and</a:t>
            </a:r>
            <a:r>
              <a:rPr lang="en-US" b="1" dirty="0" smtClean="0"/>
              <a:t> </a:t>
            </a:r>
            <a:r>
              <a:rPr lang="en-US" dirty="0" err="1" smtClean="0"/>
              <a:t>Hinrich</a:t>
            </a:r>
            <a:r>
              <a:rPr lang="en-US" dirty="0" smtClean="0"/>
              <a:t> </a:t>
            </a:r>
            <a:r>
              <a:rPr lang="en-US" dirty="0" err="1" smtClean="0"/>
              <a:t>Schütze</a:t>
            </a:r>
            <a:endParaRPr lang="en-US" dirty="0"/>
          </a:p>
        </p:txBody>
      </p:sp>
      <p:pic>
        <p:nvPicPr>
          <p:cNvPr id="7" name="Picture 6"/>
          <p:cNvPicPr>
            <a:picLocks noChangeAspect="1"/>
          </p:cNvPicPr>
          <p:nvPr/>
        </p:nvPicPr>
        <p:blipFill>
          <a:blip r:embed="rId3"/>
          <a:stretch>
            <a:fillRect/>
          </a:stretch>
        </p:blipFill>
        <p:spPr>
          <a:xfrm>
            <a:off x="723954" y="3710637"/>
            <a:ext cx="5535845" cy="2223767"/>
          </a:xfrm>
          <a:prstGeom prst="rect">
            <a:avLst/>
          </a:prstGeom>
        </p:spPr>
      </p:pic>
      <p:pic>
        <p:nvPicPr>
          <p:cNvPr id="6" name="Picture 5"/>
          <p:cNvPicPr>
            <a:picLocks noChangeAspect="1"/>
          </p:cNvPicPr>
          <p:nvPr/>
        </p:nvPicPr>
        <p:blipFill>
          <a:blip r:embed="rId4"/>
          <a:stretch>
            <a:fillRect/>
          </a:stretch>
        </p:blipFill>
        <p:spPr>
          <a:xfrm>
            <a:off x="6025019" y="3735688"/>
            <a:ext cx="1961147" cy="1961147"/>
          </a:xfrm>
          <a:prstGeom prst="rect">
            <a:avLst/>
          </a:prstGeom>
        </p:spPr>
      </p:pic>
    </p:spTree>
    <p:extLst>
      <p:ext uri="{BB962C8B-B14F-4D97-AF65-F5344CB8AC3E}">
        <p14:creationId xmlns:p14="http://schemas.microsoft.com/office/powerpoint/2010/main" val="767100796"/>
      </p:ext>
    </p:extLst>
  </p:cSld>
  <p:clrMapOvr>
    <a:masterClrMapping/>
  </p:clrMapOvr>
  <mc:AlternateContent xmlns:mc="http://schemas.openxmlformats.org/markup-compatibility/2006" xmlns:p14="http://schemas.microsoft.com/office/powerpoint/2010/main">
    <mc:Choice Requires="p14">
      <p:transition spd="slow" p14:dur="2000" advTm="332"/>
    </mc:Choice>
    <mc:Fallback xmlns="">
      <p:transition spd="slow" advTm="33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rgbClr val="002060"/>
                </a:solidFill>
              </a:rPr>
              <a:t>achievement </a:t>
            </a:r>
            <a:endParaRPr lang="en-US" sz="8000" dirty="0">
              <a:solidFill>
                <a:srgbClr val="002060"/>
              </a:solidFill>
            </a:endParaRPr>
          </a:p>
        </p:txBody>
      </p:sp>
      <p:sp>
        <p:nvSpPr>
          <p:cNvPr id="4" name="TextBox 3"/>
          <p:cNvSpPr txBox="1"/>
          <p:nvPr/>
        </p:nvSpPr>
        <p:spPr>
          <a:xfrm>
            <a:off x="701460" y="3031905"/>
            <a:ext cx="6588690" cy="1323439"/>
          </a:xfrm>
          <a:prstGeom prst="rect">
            <a:avLst/>
          </a:prstGeom>
          <a:noFill/>
        </p:spPr>
        <p:txBody>
          <a:bodyPr wrap="square" rtlCol="0">
            <a:spAutoFit/>
          </a:bodyPr>
          <a:lstStyle/>
          <a:p>
            <a:r>
              <a:rPr lang="en-US" sz="8000" dirty="0" smtClean="0">
                <a:solidFill>
                  <a:srgbClr val="002060"/>
                </a:solidFill>
              </a:rPr>
              <a:t>underachiever </a:t>
            </a:r>
            <a:endParaRPr lang="en-US" sz="8000" dirty="0">
              <a:solidFill>
                <a:srgbClr val="002060"/>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rgbClr val="002060"/>
                </a:solidFill>
              </a:rPr>
              <a:t>achieves</a:t>
            </a:r>
            <a:endParaRPr lang="en-US" sz="8000" dirty="0">
              <a:solidFill>
                <a:srgbClr val="002060"/>
              </a:solidFill>
            </a:endParaRPr>
          </a:p>
        </p:txBody>
      </p:sp>
    </p:spTree>
    <p:extLst>
      <p:ext uri="{BB962C8B-B14F-4D97-AF65-F5344CB8AC3E}">
        <p14:creationId xmlns:p14="http://schemas.microsoft.com/office/powerpoint/2010/main" val="567822082"/>
      </p:ext>
    </p:extLst>
  </p:cSld>
  <p:clrMapOvr>
    <a:masterClrMapping/>
  </p:clrMapOvr>
  <mc:AlternateContent xmlns:mc="http://schemas.openxmlformats.org/markup-compatibility/2006" xmlns:p14="http://schemas.microsoft.com/office/powerpoint/2010/main">
    <mc:Choice Requires="p14">
      <p:transition spd="slow" p14:dur="2000" advTm="11998"/>
    </mc:Choice>
    <mc:Fallback xmlns="">
      <p:transition spd="slow" advTm="11998"/>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err="1" smtClean="0">
                <a:solidFill>
                  <a:schemeClr val="accent5">
                    <a:lumMod val="75000"/>
                  </a:schemeClr>
                </a:solidFill>
              </a:rPr>
              <a:t>achiev</a:t>
            </a:r>
            <a:r>
              <a:rPr lang="en-US" sz="8000" dirty="0" smtClean="0">
                <a:solidFill>
                  <a:schemeClr val="accent6">
                    <a:lumMod val="75000"/>
                  </a:schemeClr>
                </a:solidFill>
              </a:rPr>
              <a:t> </a:t>
            </a:r>
            <a:r>
              <a:rPr lang="en-US" sz="8000" dirty="0" err="1" smtClean="0">
                <a:solidFill>
                  <a:schemeClr val="accent3">
                    <a:lumMod val="75000"/>
                  </a:schemeClr>
                </a:solidFill>
              </a:rPr>
              <a:t>abil</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t>
            </a:r>
            <a:r>
              <a:rPr lang="en-US" sz="8000" dirty="0" err="1" smtClean="0">
                <a:solidFill>
                  <a:schemeClr val="accent5">
                    <a:lumMod val="75000"/>
                  </a:schemeClr>
                </a:solidFill>
              </a:rPr>
              <a:t>achiev</a:t>
            </a:r>
            <a:r>
              <a:rPr lang="en-US" sz="8000" dirty="0" smtClean="0">
                <a:solidFill>
                  <a:schemeClr val="accent5">
                    <a:lumMod val="75000"/>
                  </a:schemeClr>
                </a:solidFill>
              </a:rPr>
              <a:t>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s</a:t>
            </a:r>
            <a:endParaRPr lang="en-US" sz="8000" dirty="0">
              <a:solidFill>
                <a:schemeClr val="accent3">
                  <a:lumMod val="75000"/>
                </a:schemeClr>
              </a:solidFill>
            </a:endParaRPr>
          </a:p>
        </p:txBody>
      </p:sp>
    </p:spTree>
    <p:extLst>
      <p:ext uri="{BB962C8B-B14F-4D97-AF65-F5344CB8AC3E}">
        <p14:creationId xmlns:p14="http://schemas.microsoft.com/office/powerpoint/2010/main" val="1557199598"/>
      </p:ext>
    </p:extLst>
  </p:cSld>
  <p:clrMapOvr>
    <a:masterClrMapping/>
  </p:clrMapOvr>
  <mc:AlternateContent xmlns:mc="http://schemas.openxmlformats.org/markup-compatibility/2006" xmlns:p14="http://schemas.microsoft.com/office/powerpoint/2010/main">
    <mc:Choice Requires="p14">
      <p:transition spd="slow" p14:dur="2000" advTm="2214"/>
    </mc:Choice>
    <mc:Fallback xmlns="">
      <p:transition spd="slow" advTm="2214"/>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277655"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err="1" smtClean="0">
                <a:solidFill>
                  <a:schemeClr val="accent5">
                    <a:lumMod val="75000"/>
                  </a:schemeClr>
                </a:solidFill>
              </a:rPr>
              <a:t>achiev</a:t>
            </a:r>
            <a:r>
              <a:rPr lang="en-US" sz="8000" dirty="0" smtClean="0">
                <a:solidFill>
                  <a:schemeClr val="accent5">
                    <a:lumMod val="75000"/>
                  </a:schemeClr>
                </a:solidFill>
              </a:rPr>
              <a:t>  </a:t>
            </a:r>
            <a:r>
              <a:rPr lang="en-US" sz="8000" dirty="0" smtClean="0">
                <a:solidFill>
                  <a:schemeClr val="accent6">
                    <a:lumMod val="75000"/>
                  </a:schemeClr>
                </a:solidFill>
              </a:rPr>
              <a:t> </a:t>
            </a:r>
            <a:r>
              <a:rPr lang="en-US" sz="8000" dirty="0" err="1" smtClean="0">
                <a:solidFill>
                  <a:schemeClr val="accent3">
                    <a:lumMod val="75000"/>
                  </a:schemeClr>
                </a:solidFill>
              </a:rPr>
              <a:t>abil</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2530256"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137782"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a:solidFill>
                  <a:schemeClr val="accent5">
                    <a:lumMod val="75000"/>
                  </a:schemeClr>
                </a:solidFill>
              </a:rPr>
              <a:t> </a:t>
            </a:r>
            <a:r>
              <a:rPr lang="en-US" sz="8000" dirty="0" err="1" smtClean="0">
                <a:solidFill>
                  <a:schemeClr val="accent5">
                    <a:lumMod val="75000"/>
                  </a:schemeClr>
                </a:solidFill>
              </a:rPr>
              <a:t>achiev</a:t>
            </a:r>
            <a:r>
              <a:rPr lang="en-US" sz="8000" dirty="0" smtClean="0">
                <a:solidFill>
                  <a:schemeClr val="accent5">
                    <a:lumMod val="75000"/>
                  </a:schemeClr>
                </a:solidFill>
              </a:rPr>
              <a:t>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2530256"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 </a:t>
            </a:r>
            <a:r>
              <a:rPr lang="en-US" sz="8000" dirty="0" smtClean="0">
                <a:solidFill>
                  <a:schemeClr val="accent3">
                    <a:lumMod val="75000"/>
                  </a:schemeClr>
                </a:solidFill>
              </a:rPr>
              <a:t>s</a:t>
            </a:r>
            <a:endParaRPr lang="en-US" sz="8000" dirty="0">
              <a:solidFill>
                <a:schemeClr val="accent3">
                  <a:lumMod val="75000"/>
                </a:schemeClr>
              </a:solidFill>
            </a:endParaRPr>
          </a:p>
        </p:txBody>
      </p:sp>
      <p:sp>
        <p:nvSpPr>
          <p:cNvPr id="2" name="Frame 1"/>
          <p:cNvSpPr/>
          <p:nvPr/>
        </p:nvSpPr>
        <p:spPr>
          <a:xfrm>
            <a:off x="2530256" y="187890"/>
            <a:ext cx="3369503" cy="6012494"/>
          </a:xfrm>
          <a:prstGeom prst="frame">
            <a:avLst>
              <a:gd name="adj1" fmla="val 2031"/>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229216" y="108267"/>
            <a:ext cx="8596432" cy="1631216"/>
          </a:xfrm>
          <a:prstGeom prst="rect">
            <a:avLst/>
          </a:prstGeom>
          <a:solidFill>
            <a:schemeClr val="bg1"/>
          </a:solidFill>
        </p:spPr>
        <p:txBody>
          <a:bodyPr wrap="square" rtlCol="0">
            <a:spAutoFit/>
          </a:bodyPr>
          <a:lstStyle/>
          <a:p>
            <a:pPr algn="ctr"/>
            <a:r>
              <a:rPr lang="en-US" sz="5000" dirty="0" smtClean="0">
                <a:ln w="0">
                  <a:noFill/>
                </a:ln>
                <a:solidFill>
                  <a:srgbClr val="FF2F92"/>
                </a:solidFill>
                <a:latin typeface="Comic Sans MS" charset="0"/>
                <a:ea typeface="Comic Sans MS" charset="0"/>
                <a:cs typeface="Comic Sans MS" charset="0"/>
              </a:rPr>
              <a:t>Are they the </a:t>
            </a:r>
            <a:r>
              <a:rPr lang="en-US" sz="5000" b="1" dirty="0" smtClean="0">
                <a:ln w="0">
                  <a:noFill/>
                </a:ln>
                <a:solidFill>
                  <a:srgbClr val="FF2F92"/>
                </a:solidFill>
                <a:latin typeface="Comic Sans MS" charset="0"/>
                <a:ea typeface="Comic Sans MS" charset="0"/>
                <a:cs typeface="Comic Sans MS" charset="0"/>
              </a:rPr>
              <a:t>same</a:t>
            </a:r>
            <a:r>
              <a:rPr lang="en-US" sz="5000" dirty="0" smtClean="0">
                <a:ln w="0">
                  <a:noFill/>
                </a:ln>
                <a:solidFill>
                  <a:srgbClr val="FF2F92"/>
                </a:solidFill>
                <a:latin typeface="Comic Sans MS" charset="0"/>
                <a:ea typeface="Comic Sans MS" charset="0"/>
                <a:cs typeface="Comic Sans MS" charset="0"/>
              </a:rPr>
              <a:t> morpheme???</a:t>
            </a:r>
            <a:endParaRPr lang="en-US" sz="5000" dirty="0">
              <a:ln w="0">
                <a:noFill/>
              </a:ln>
              <a:solidFill>
                <a:srgbClr val="FF2F92"/>
              </a:solidFill>
              <a:latin typeface="Comic Sans MS" charset="0"/>
              <a:ea typeface="Comic Sans MS" charset="0"/>
              <a:cs typeface="Comic Sans MS" charset="0"/>
            </a:endParaRPr>
          </a:p>
        </p:txBody>
      </p:sp>
    </p:spTree>
    <p:custDataLst>
      <p:tags r:id="rId1"/>
    </p:custDataLst>
    <p:extLst>
      <p:ext uri="{BB962C8B-B14F-4D97-AF65-F5344CB8AC3E}">
        <p14:creationId xmlns:p14="http://schemas.microsoft.com/office/powerpoint/2010/main" val="470437597"/>
      </p:ext>
    </p:extLst>
  </p:cSld>
  <p:clrMapOvr>
    <a:masterClrMapping/>
  </p:clrMapOvr>
  <mc:AlternateContent xmlns:mc="http://schemas.openxmlformats.org/markup-compatibility/2006" xmlns:p14="http://schemas.microsoft.com/office/powerpoint/2010/main">
    <mc:Choice Requires="p14">
      <p:transition spd="slow" p14:dur="2000" advTm="11448"/>
    </mc:Choice>
    <mc:Fallback xmlns="">
      <p:transition spd="slow" advTm="1144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4000" dirty="0" smtClean="0"/>
              <a:t>Canonically Segmenting the Lexicon</a:t>
            </a:r>
            <a:endParaRPr lang="en-US" sz="4000" dirty="0"/>
          </a:p>
        </p:txBody>
      </p:sp>
    </p:spTree>
    <p:extLst>
      <p:ext uri="{BB962C8B-B14F-4D97-AF65-F5344CB8AC3E}">
        <p14:creationId xmlns:p14="http://schemas.microsoft.com/office/powerpoint/2010/main" val="1432773916"/>
      </p:ext>
    </p:extLst>
  </p:cSld>
  <p:clrMapOvr>
    <a:masterClrMapping/>
  </p:clrMapOvr>
  <mc:AlternateContent xmlns:mc="http://schemas.openxmlformats.org/markup-compatibility/2006" xmlns:p14="http://schemas.microsoft.com/office/powerpoint/2010/main">
    <mc:Choice Requires="p14">
      <p:transition spd="slow" p14:dur="2000" advTm="4341"/>
    </mc:Choice>
    <mc:Fallback xmlns="">
      <p:transition spd="slow" advTm="4341"/>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rgbClr val="002060"/>
                </a:solidFill>
              </a:rPr>
              <a:t>achievement </a:t>
            </a:r>
            <a:endParaRPr lang="en-US" sz="8000" dirty="0">
              <a:solidFill>
                <a:srgbClr val="002060"/>
              </a:solidFill>
            </a:endParaRPr>
          </a:p>
        </p:txBody>
      </p:sp>
      <p:sp>
        <p:nvSpPr>
          <p:cNvPr id="4" name="TextBox 3"/>
          <p:cNvSpPr txBox="1"/>
          <p:nvPr/>
        </p:nvSpPr>
        <p:spPr>
          <a:xfrm>
            <a:off x="701460" y="3031905"/>
            <a:ext cx="6588690" cy="1323439"/>
          </a:xfrm>
          <a:prstGeom prst="rect">
            <a:avLst/>
          </a:prstGeom>
          <a:noFill/>
        </p:spPr>
        <p:txBody>
          <a:bodyPr wrap="square" rtlCol="0">
            <a:spAutoFit/>
          </a:bodyPr>
          <a:lstStyle/>
          <a:p>
            <a:r>
              <a:rPr lang="en-US" sz="8000" dirty="0" smtClean="0">
                <a:solidFill>
                  <a:srgbClr val="002060"/>
                </a:solidFill>
              </a:rPr>
              <a:t>underachiever </a:t>
            </a:r>
            <a:endParaRPr lang="en-US" sz="8000" dirty="0">
              <a:solidFill>
                <a:srgbClr val="002060"/>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rgbClr val="002060"/>
                </a:solidFill>
              </a:rPr>
              <a:t>achieves</a:t>
            </a:r>
            <a:endParaRPr lang="en-US" sz="8000" dirty="0">
              <a:solidFill>
                <a:srgbClr val="002060"/>
              </a:solidFill>
            </a:endParaRPr>
          </a:p>
        </p:txBody>
      </p:sp>
    </p:spTree>
    <p:extLst>
      <p:ext uri="{BB962C8B-B14F-4D97-AF65-F5344CB8AC3E}">
        <p14:creationId xmlns:p14="http://schemas.microsoft.com/office/powerpoint/2010/main" val="1757388172"/>
      </p:ext>
    </p:extLst>
  </p:cSld>
  <p:clrMapOvr>
    <a:masterClrMapping/>
  </p:clrMapOvr>
  <mc:AlternateContent xmlns:mc="http://schemas.openxmlformats.org/markup-compatibility/2006" xmlns:p14="http://schemas.microsoft.com/office/powerpoint/2010/main">
    <mc:Choice Requires="p14">
      <p:transition spd="slow" p14:dur="2000" advTm="3646"/>
    </mc:Choice>
    <mc:Fallback xmlns="">
      <p:transition spd="slow" advTm="3646"/>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chemeClr val="accent6">
                    <a:lumMod val="75000"/>
                  </a:schemeClr>
                </a:solidFill>
              </a:rPr>
              <a:t>unachiev</a:t>
            </a:r>
            <a:r>
              <a:rPr lang="en-US" sz="8000" b="1" u="sng" dirty="0" err="1" smtClean="0">
                <a:solidFill>
                  <a:schemeClr val="accent6">
                    <a:lumMod val="50000"/>
                  </a:schemeClr>
                </a:solidFill>
              </a:rPr>
              <a:t>e</a:t>
            </a:r>
            <a:r>
              <a:rPr lang="en-US" sz="8000" dirty="0" err="1" smtClean="0">
                <a:solidFill>
                  <a:schemeClr val="accent6">
                    <a:lumMod val="75000"/>
                  </a:schemeClr>
                </a:solidFill>
              </a:rPr>
              <a:t>ab</a:t>
            </a:r>
            <a:r>
              <a:rPr lang="en-US" sz="8000" b="1" u="sng" dirty="0" err="1" smtClean="0">
                <a:solidFill>
                  <a:schemeClr val="accent6">
                    <a:lumMod val="50000"/>
                  </a:schemeClr>
                </a:solidFill>
              </a:rPr>
              <a:t>le</a:t>
            </a:r>
            <a:r>
              <a:rPr lang="en-US" sz="8000" dirty="0" err="1" smtClean="0">
                <a:solidFill>
                  <a:schemeClr val="accent6">
                    <a:lumMod val="75000"/>
                  </a:schemeClr>
                </a:solidFill>
              </a:rPr>
              <a:t>ity</a:t>
            </a:r>
            <a:r>
              <a:rPr lang="en-US" sz="8000" dirty="0" smtClean="0">
                <a:solidFill>
                  <a:schemeClr val="accent6">
                    <a:lumMod val="75000"/>
                  </a:schemeClr>
                </a:solidFill>
              </a:rPr>
              <a:t> </a:t>
            </a:r>
            <a:endParaRPr lang="en-US" sz="8000" dirty="0">
              <a:solidFill>
                <a:schemeClr val="accent6">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6">
                    <a:lumMod val="75000"/>
                  </a:schemeClr>
                </a:solidFill>
              </a:rPr>
              <a:t>achievement </a:t>
            </a:r>
            <a:endParaRPr lang="en-US" sz="8000" dirty="0">
              <a:solidFill>
                <a:schemeClr val="accent6">
                  <a:lumMod val="75000"/>
                </a:schemeClr>
              </a:solidFill>
            </a:endParaRPr>
          </a:p>
        </p:txBody>
      </p:sp>
      <p:sp>
        <p:nvSpPr>
          <p:cNvPr id="4" name="TextBox 3"/>
          <p:cNvSpPr txBox="1"/>
          <p:nvPr/>
        </p:nvSpPr>
        <p:spPr>
          <a:xfrm>
            <a:off x="701459" y="3031905"/>
            <a:ext cx="6864261" cy="1323439"/>
          </a:xfrm>
          <a:prstGeom prst="rect">
            <a:avLst/>
          </a:prstGeom>
          <a:noFill/>
        </p:spPr>
        <p:txBody>
          <a:bodyPr wrap="square" rtlCol="0">
            <a:spAutoFit/>
          </a:bodyPr>
          <a:lstStyle/>
          <a:p>
            <a:r>
              <a:rPr lang="en-US" sz="8000" dirty="0" err="1" smtClean="0">
                <a:solidFill>
                  <a:schemeClr val="accent6">
                    <a:lumMod val="75000"/>
                  </a:schemeClr>
                </a:solidFill>
              </a:rPr>
              <a:t>underachiev</a:t>
            </a:r>
            <a:r>
              <a:rPr lang="en-US" sz="8000" b="1" u="sng" dirty="0" err="1" smtClean="0">
                <a:solidFill>
                  <a:schemeClr val="accent6">
                    <a:lumMod val="50000"/>
                  </a:schemeClr>
                </a:solidFill>
              </a:rPr>
              <a:t>e</a:t>
            </a:r>
            <a:r>
              <a:rPr lang="en-US" sz="8000" dirty="0" err="1" smtClean="0">
                <a:solidFill>
                  <a:schemeClr val="accent6">
                    <a:lumMod val="75000"/>
                  </a:schemeClr>
                </a:solidFill>
              </a:rPr>
              <a:t>er</a:t>
            </a:r>
            <a:r>
              <a:rPr lang="en-US" sz="8000" dirty="0" smtClean="0">
                <a:solidFill>
                  <a:schemeClr val="accent6">
                    <a:lumMod val="75000"/>
                  </a:schemeClr>
                </a:solidFill>
              </a:rPr>
              <a:t> </a:t>
            </a:r>
            <a:endParaRPr lang="en-US" sz="8000" dirty="0">
              <a:solidFill>
                <a:schemeClr val="accent6">
                  <a:lumMod val="75000"/>
                </a:schemeClr>
              </a:solidFill>
            </a:endParaRPr>
          </a:p>
        </p:txBody>
      </p:sp>
      <p:sp>
        <p:nvSpPr>
          <p:cNvPr id="6" name="TextBox 5"/>
          <p:cNvSpPr txBox="1"/>
          <p:nvPr/>
        </p:nvSpPr>
        <p:spPr>
          <a:xfrm>
            <a:off x="701460" y="4464799"/>
            <a:ext cx="6588690" cy="1323439"/>
          </a:xfrm>
          <a:prstGeom prst="rect">
            <a:avLst/>
          </a:prstGeom>
          <a:noFill/>
        </p:spPr>
        <p:txBody>
          <a:bodyPr wrap="square" rtlCol="0">
            <a:spAutoFit/>
          </a:bodyPr>
          <a:lstStyle/>
          <a:p>
            <a:r>
              <a:rPr lang="en-US" sz="8000" dirty="0" smtClean="0">
                <a:solidFill>
                  <a:schemeClr val="accent6">
                    <a:lumMod val="75000"/>
                  </a:schemeClr>
                </a:solidFill>
              </a:rPr>
              <a:t>achieves</a:t>
            </a:r>
            <a:endParaRPr lang="en-US" sz="8000" dirty="0">
              <a:solidFill>
                <a:schemeClr val="accent6">
                  <a:lumMod val="75000"/>
                </a:schemeClr>
              </a:solidFill>
            </a:endParaRPr>
          </a:p>
        </p:txBody>
      </p:sp>
    </p:spTree>
    <p:extLst>
      <p:ext uri="{BB962C8B-B14F-4D97-AF65-F5344CB8AC3E}">
        <p14:creationId xmlns:p14="http://schemas.microsoft.com/office/powerpoint/2010/main" val="115625237"/>
      </p:ext>
    </p:extLst>
  </p:cSld>
  <p:clrMapOvr>
    <a:masterClrMapping/>
  </p:clrMapOvr>
  <mc:AlternateContent xmlns:mc="http://schemas.openxmlformats.org/markup-compatibility/2006" xmlns:p14="http://schemas.microsoft.com/office/powerpoint/2010/main">
    <mc:Choice Requires="p14">
      <p:transition spd="slow" p14:dur="2000" advTm="1952"/>
    </mc:Choice>
    <mc:Fallback xmlns="">
      <p:transition spd="slow" advTm="1952"/>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s</a:t>
            </a:r>
            <a:endParaRPr lang="en-US" sz="8000" dirty="0">
              <a:solidFill>
                <a:schemeClr val="accent3">
                  <a:lumMod val="75000"/>
                </a:schemeClr>
              </a:solidFill>
            </a:endParaRPr>
          </a:p>
        </p:txBody>
      </p:sp>
    </p:spTree>
    <p:extLst>
      <p:ext uri="{BB962C8B-B14F-4D97-AF65-F5344CB8AC3E}">
        <p14:creationId xmlns:p14="http://schemas.microsoft.com/office/powerpoint/2010/main" val="1993958724"/>
      </p:ext>
    </p:extLst>
  </p:cSld>
  <p:clrMapOvr>
    <a:masterClrMapping/>
  </p:clrMapOvr>
  <mc:AlternateContent xmlns:mc="http://schemas.openxmlformats.org/markup-compatibility/2006" xmlns:p14="http://schemas.microsoft.com/office/powerpoint/2010/main">
    <mc:Choice Requires="p14">
      <p:transition spd="slow" p14:dur="2000" advTm="2493"/>
    </mc:Choice>
    <mc:Fallback xmlns="">
      <p:transition spd="slow" advTm="2493"/>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277655"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2530256" y="1630325"/>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err="1" smtClean="0">
                <a:solidFill>
                  <a:schemeClr val="accent3">
                    <a:lumMod val="75000"/>
                  </a:schemeClr>
                </a:solidFill>
              </a:rPr>
              <a:t>ment</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4" name="TextBox 3"/>
          <p:cNvSpPr txBox="1"/>
          <p:nvPr/>
        </p:nvSpPr>
        <p:spPr>
          <a:xfrm>
            <a:off x="-137782" y="3031905"/>
            <a:ext cx="7352776" cy="1323439"/>
          </a:xfrm>
          <a:prstGeom prst="rect">
            <a:avLst/>
          </a:prstGeom>
          <a:noFill/>
        </p:spPr>
        <p:txBody>
          <a:bodyPr wrap="square" rtlCol="0">
            <a:spAutoFit/>
          </a:bodyPr>
          <a:lstStyle/>
          <a:p>
            <a:r>
              <a:rPr lang="en-US" sz="8000" dirty="0" smtClean="0">
                <a:solidFill>
                  <a:schemeClr val="accent2">
                    <a:lumMod val="75000"/>
                  </a:schemeClr>
                </a:solidFill>
              </a:rPr>
              <a:t>under</a:t>
            </a:r>
            <a:r>
              <a:rPr lang="en-US" sz="8000" dirty="0" smtClean="0">
                <a:solidFill>
                  <a:schemeClr val="accent5">
                    <a:lumMod val="75000"/>
                  </a:schemeClr>
                </a:solidFill>
              </a:rPr>
              <a:t> achieve </a:t>
            </a:r>
            <a:r>
              <a:rPr lang="en-US" sz="8000" dirty="0" err="1" smtClean="0">
                <a:solidFill>
                  <a:schemeClr val="accent3">
                    <a:lumMod val="75000"/>
                  </a:schemeClr>
                </a:solidFill>
              </a:rPr>
              <a:t>er</a:t>
            </a:r>
            <a:r>
              <a:rPr lang="en-US" sz="8000" dirty="0" smtClean="0">
                <a:solidFill>
                  <a:schemeClr val="accent3">
                    <a:lumMod val="75000"/>
                  </a:schemeClr>
                </a:solidFill>
              </a:rPr>
              <a:t> </a:t>
            </a:r>
            <a:endParaRPr lang="en-US" sz="8000" dirty="0">
              <a:solidFill>
                <a:schemeClr val="accent3">
                  <a:lumMod val="75000"/>
                </a:schemeClr>
              </a:solidFill>
            </a:endParaRPr>
          </a:p>
        </p:txBody>
      </p:sp>
      <p:sp>
        <p:nvSpPr>
          <p:cNvPr id="6" name="TextBox 5"/>
          <p:cNvSpPr txBox="1"/>
          <p:nvPr/>
        </p:nvSpPr>
        <p:spPr>
          <a:xfrm>
            <a:off x="2530256" y="4475822"/>
            <a:ext cx="6588690" cy="1323439"/>
          </a:xfrm>
          <a:prstGeom prst="rect">
            <a:avLst/>
          </a:prstGeom>
          <a:noFill/>
        </p:spPr>
        <p:txBody>
          <a:bodyPr wrap="square" rtlCol="0">
            <a:spAutoFit/>
          </a:bodyPr>
          <a:lstStyle/>
          <a:p>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s</a:t>
            </a:r>
            <a:endParaRPr lang="en-US" sz="8000" dirty="0">
              <a:solidFill>
                <a:schemeClr val="accent3">
                  <a:lumMod val="75000"/>
                </a:schemeClr>
              </a:solidFill>
            </a:endParaRPr>
          </a:p>
        </p:txBody>
      </p:sp>
      <p:sp>
        <p:nvSpPr>
          <p:cNvPr id="2" name="Frame 1"/>
          <p:cNvSpPr/>
          <p:nvPr/>
        </p:nvSpPr>
        <p:spPr>
          <a:xfrm>
            <a:off x="2530256" y="187890"/>
            <a:ext cx="3369503" cy="6012494"/>
          </a:xfrm>
          <a:prstGeom prst="frame">
            <a:avLst>
              <a:gd name="adj1" fmla="val 2031"/>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7" name="TextBox 6"/>
          <p:cNvSpPr txBox="1"/>
          <p:nvPr/>
        </p:nvSpPr>
        <p:spPr>
          <a:xfrm>
            <a:off x="-137782" y="158134"/>
            <a:ext cx="9394516" cy="1631216"/>
          </a:xfrm>
          <a:prstGeom prst="rect">
            <a:avLst/>
          </a:prstGeom>
          <a:solidFill>
            <a:schemeClr val="bg1"/>
          </a:solidFill>
        </p:spPr>
        <p:txBody>
          <a:bodyPr wrap="square" rtlCol="0">
            <a:spAutoFit/>
          </a:bodyPr>
          <a:lstStyle/>
          <a:p>
            <a:pPr algn="ctr"/>
            <a:r>
              <a:rPr lang="en-US" sz="5000" dirty="0">
                <a:solidFill>
                  <a:srgbClr val="FF2F92"/>
                </a:solidFill>
              </a:rPr>
              <a:t>S</a:t>
            </a:r>
            <a:r>
              <a:rPr lang="en-US" sz="5000" dirty="0" smtClean="0">
                <a:solidFill>
                  <a:srgbClr val="FF2F92"/>
                </a:solidFill>
              </a:rPr>
              <a:t>egmentations are now </a:t>
            </a:r>
            <a:r>
              <a:rPr lang="en-US" sz="5000" b="1" dirty="0" err="1" smtClean="0">
                <a:solidFill>
                  <a:srgbClr val="FF2F92"/>
                </a:solidFill>
              </a:rPr>
              <a:t>canonicalized</a:t>
            </a:r>
            <a:r>
              <a:rPr lang="en-US" sz="5000" b="1" dirty="0" smtClean="0">
                <a:solidFill>
                  <a:srgbClr val="FF2F92"/>
                </a:solidFill>
              </a:rPr>
              <a:t> </a:t>
            </a:r>
            <a:r>
              <a:rPr lang="en-US" sz="5000" dirty="0" smtClean="0">
                <a:solidFill>
                  <a:srgbClr val="FF2F92"/>
                </a:solidFill>
              </a:rPr>
              <a:t>across words</a:t>
            </a:r>
            <a:endParaRPr lang="en-US" sz="5000" dirty="0">
              <a:solidFill>
                <a:srgbClr val="FF2F92"/>
              </a:solidFill>
            </a:endParaRPr>
          </a:p>
        </p:txBody>
      </p:sp>
    </p:spTree>
    <p:custDataLst>
      <p:tags r:id="rId1"/>
    </p:custDataLst>
    <p:extLst>
      <p:ext uri="{BB962C8B-B14F-4D97-AF65-F5344CB8AC3E}">
        <p14:creationId xmlns:p14="http://schemas.microsoft.com/office/powerpoint/2010/main" val="981962833"/>
      </p:ext>
    </p:extLst>
  </p:cSld>
  <p:clrMapOvr>
    <a:masterClrMapping/>
  </p:clrMapOvr>
  <mc:AlternateContent xmlns:mc="http://schemas.openxmlformats.org/markup-compatibility/2006" xmlns:p14="http://schemas.microsoft.com/office/powerpoint/2010/main">
    <mc:Choice Requires="p14">
      <p:transition spd="slow" p14:dur="2000" advTm="10566"/>
    </mc:Choice>
    <mc:Fallback xmlns="">
      <p:transition spd="slow" advTm="1056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rgbClr val="002060"/>
                </a:solidFill>
              </a:rPr>
              <a:t>thinkable</a:t>
            </a:r>
            <a:endParaRPr lang="en-US" sz="8000" dirty="0">
              <a:solidFill>
                <a:srgbClr val="002060"/>
              </a:solidFill>
            </a:endParaRPr>
          </a:p>
        </p:txBody>
      </p:sp>
      <p:sp>
        <p:nvSpPr>
          <p:cNvPr id="4" name="TextBox 3"/>
          <p:cNvSpPr txBox="1"/>
          <p:nvPr/>
        </p:nvSpPr>
        <p:spPr>
          <a:xfrm>
            <a:off x="701459" y="3031905"/>
            <a:ext cx="7838383" cy="1323439"/>
          </a:xfrm>
          <a:prstGeom prst="rect">
            <a:avLst/>
          </a:prstGeom>
          <a:noFill/>
        </p:spPr>
        <p:txBody>
          <a:bodyPr wrap="square" rtlCol="0">
            <a:spAutoFit/>
          </a:bodyPr>
          <a:lstStyle/>
          <a:p>
            <a:r>
              <a:rPr lang="en-US" sz="8000" dirty="0">
                <a:solidFill>
                  <a:srgbClr val="002060"/>
                </a:solidFill>
              </a:rPr>
              <a:t>a</a:t>
            </a:r>
            <a:r>
              <a:rPr lang="en-US" sz="8000" dirty="0" smtClean="0">
                <a:solidFill>
                  <a:srgbClr val="002060"/>
                </a:solidFill>
              </a:rPr>
              <a:t>ccessible</a:t>
            </a:r>
            <a:endParaRPr lang="en-US" sz="8000" dirty="0">
              <a:solidFill>
                <a:srgbClr val="002060"/>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rgbClr val="002060"/>
                </a:solidFill>
              </a:rPr>
              <a:t>untouchable</a:t>
            </a:r>
            <a:endParaRPr lang="en-US" sz="8000" dirty="0">
              <a:solidFill>
                <a:srgbClr val="002060"/>
              </a:solidFill>
            </a:endParaRPr>
          </a:p>
        </p:txBody>
      </p:sp>
    </p:spTree>
    <p:extLst>
      <p:ext uri="{BB962C8B-B14F-4D97-AF65-F5344CB8AC3E}">
        <p14:creationId xmlns:p14="http://schemas.microsoft.com/office/powerpoint/2010/main" val="196746724"/>
      </p:ext>
    </p:extLst>
  </p:cSld>
  <p:clrMapOvr>
    <a:masterClrMapping/>
  </p:clrMapOvr>
  <mc:AlternateContent xmlns:mc="http://schemas.openxmlformats.org/markup-compatibility/2006" xmlns:p14="http://schemas.microsoft.com/office/powerpoint/2010/main">
    <mc:Choice Requires="p14">
      <p:transition spd="slow" p14:dur="2000" advTm="8264"/>
    </mc:Choice>
    <mc:Fallback xmlns="">
      <p:transition spd="slow" advTm="8264"/>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err="1" smtClean="0">
                <a:solidFill>
                  <a:schemeClr val="accent6">
                    <a:lumMod val="75000"/>
                  </a:schemeClr>
                </a:solidFill>
              </a:rPr>
              <a:t>unachiev</a:t>
            </a:r>
            <a:r>
              <a:rPr lang="en-US" sz="8000" b="1" u="sng" dirty="0" err="1" smtClean="0">
                <a:solidFill>
                  <a:schemeClr val="accent6">
                    <a:lumMod val="50000"/>
                  </a:schemeClr>
                </a:solidFill>
              </a:rPr>
              <a:t>e</a:t>
            </a:r>
            <a:r>
              <a:rPr lang="en-US" sz="8000" dirty="0" err="1" smtClean="0">
                <a:solidFill>
                  <a:schemeClr val="accent6">
                    <a:lumMod val="75000"/>
                  </a:schemeClr>
                </a:solidFill>
              </a:rPr>
              <a:t>ab</a:t>
            </a:r>
            <a:r>
              <a:rPr lang="en-US" sz="8000" b="1" u="sng" dirty="0" err="1" smtClean="0">
                <a:solidFill>
                  <a:schemeClr val="accent6">
                    <a:lumMod val="50000"/>
                  </a:schemeClr>
                </a:solidFill>
              </a:rPr>
              <a:t>le</a:t>
            </a:r>
            <a:r>
              <a:rPr lang="en-US" sz="8000" dirty="0" err="1" smtClean="0">
                <a:solidFill>
                  <a:schemeClr val="accent6">
                    <a:lumMod val="75000"/>
                  </a:schemeClr>
                </a:solidFill>
              </a:rPr>
              <a:t>ity</a:t>
            </a:r>
            <a:r>
              <a:rPr lang="en-US" sz="8000" dirty="0" smtClean="0">
                <a:solidFill>
                  <a:schemeClr val="accent6">
                    <a:lumMod val="75000"/>
                  </a:schemeClr>
                </a:solidFill>
              </a:rPr>
              <a:t> </a:t>
            </a:r>
            <a:endParaRPr lang="en-US" sz="8000" dirty="0">
              <a:solidFill>
                <a:schemeClr val="accent6">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smtClean="0">
                <a:solidFill>
                  <a:schemeClr val="accent6">
                    <a:lumMod val="75000"/>
                  </a:schemeClr>
                </a:solidFill>
              </a:rPr>
              <a:t>thinkable</a:t>
            </a:r>
            <a:endParaRPr lang="en-US" sz="8000" dirty="0">
              <a:solidFill>
                <a:schemeClr val="accent6">
                  <a:lumMod val="75000"/>
                </a:schemeClr>
              </a:solidFill>
            </a:endParaRPr>
          </a:p>
        </p:txBody>
      </p:sp>
      <p:sp>
        <p:nvSpPr>
          <p:cNvPr id="4" name="TextBox 3"/>
          <p:cNvSpPr txBox="1"/>
          <p:nvPr/>
        </p:nvSpPr>
        <p:spPr>
          <a:xfrm>
            <a:off x="701459" y="3031905"/>
            <a:ext cx="7838383" cy="1323439"/>
          </a:xfrm>
          <a:prstGeom prst="rect">
            <a:avLst/>
          </a:prstGeom>
          <a:noFill/>
        </p:spPr>
        <p:txBody>
          <a:bodyPr wrap="square" rtlCol="0">
            <a:spAutoFit/>
          </a:bodyPr>
          <a:lstStyle/>
          <a:p>
            <a:r>
              <a:rPr lang="en-US" sz="8000" dirty="0" err="1" smtClean="0">
                <a:solidFill>
                  <a:schemeClr val="accent6">
                    <a:lumMod val="75000"/>
                  </a:schemeClr>
                </a:solidFill>
              </a:rPr>
              <a:t>access</a:t>
            </a:r>
            <a:r>
              <a:rPr lang="en-US" sz="8000" b="1" u="sng" dirty="0" err="1" smtClean="0">
                <a:solidFill>
                  <a:schemeClr val="accent6">
                    <a:lumMod val="50000"/>
                  </a:schemeClr>
                </a:solidFill>
              </a:rPr>
              <a:t>a</a:t>
            </a:r>
            <a:r>
              <a:rPr lang="en-US" sz="8000" dirty="0" err="1" smtClean="0">
                <a:solidFill>
                  <a:schemeClr val="accent6">
                    <a:lumMod val="75000"/>
                  </a:schemeClr>
                </a:solidFill>
              </a:rPr>
              <a:t>ble</a:t>
            </a:r>
            <a:endParaRPr lang="en-US" sz="8000" dirty="0">
              <a:solidFill>
                <a:schemeClr val="accent6">
                  <a:lumMod val="75000"/>
                </a:schemeClr>
              </a:solidFill>
            </a:endParaRPr>
          </a:p>
        </p:txBody>
      </p:sp>
      <p:sp>
        <p:nvSpPr>
          <p:cNvPr id="6" name="TextBox 5"/>
          <p:cNvSpPr txBox="1"/>
          <p:nvPr/>
        </p:nvSpPr>
        <p:spPr>
          <a:xfrm>
            <a:off x="701460" y="4475822"/>
            <a:ext cx="6588690" cy="1323439"/>
          </a:xfrm>
          <a:prstGeom prst="rect">
            <a:avLst/>
          </a:prstGeom>
          <a:noFill/>
        </p:spPr>
        <p:txBody>
          <a:bodyPr wrap="square" rtlCol="0">
            <a:spAutoFit/>
          </a:bodyPr>
          <a:lstStyle/>
          <a:p>
            <a:r>
              <a:rPr lang="en-US" sz="8000" dirty="0" smtClean="0">
                <a:solidFill>
                  <a:schemeClr val="accent6">
                    <a:lumMod val="75000"/>
                  </a:schemeClr>
                </a:solidFill>
              </a:rPr>
              <a:t>untouchable</a:t>
            </a:r>
            <a:endParaRPr lang="en-US" sz="8000" dirty="0">
              <a:solidFill>
                <a:schemeClr val="accent6">
                  <a:lumMod val="75000"/>
                </a:schemeClr>
              </a:solidFill>
            </a:endParaRPr>
          </a:p>
        </p:txBody>
      </p:sp>
    </p:spTree>
    <p:extLst>
      <p:ext uri="{BB962C8B-B14F-4D97-AF65-F5344CB8AC3E}">
        <p14:creationId xmlns:p14="http://schemas.microsoft.com/office/powerpoint/2010/main" val="1931390960"/>
      </p:ext>
    </p:extLst>
  </p:cSld>
  <p:clrMapOvr>
    <a:masterClrMapping/>
  </p:clrMapOvr>
  <mc:AlternateContent xmlns:mc="http://schemas.openxmlformats.org/markup-compatibility/2006" xmlns:p14="http://schemas.microsoft.com/office/powerpoint/2010/main">
    <mc:Choice Requires="p14">
      <p:transition spd="slow" p14:dur="2000" advTm="1562"/>
    </mc:Choice>
    <mc:Fallback xmlns="">
      <p:transition spd="slow" advTm="1562"/>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Tale of Four </a:t>
            </a:r>
            <a:r>
              <a:rPr lang="en-US"/>
              <a:t>Random </a:t>
            </a:r>
            <a:r>
              <a:rPr lang="en-US" smtClean="0"/>
              <a:t>Variables</a:t>
            </a:r>
            <a:endParaRPr lang="en-US" dirty="0"/>
          </a:p>
        </p:txBody>
      </p:sp>
      <p:pic>
        <p:nvPicPr>
          <p:cNvPr id="3" name="Picture 2"/>
          <p:cNvPicPr>
            <a:picLocks noChangeAspect="1"/>
          </p:cNvPicPr>
          <p:nvPr/>
        </p:nvPicPr>
        <p:blipFill>
          <a:blip r:embed="rId3"/>
          <a:stretch>
            <a:fillRect/>
          </a:stretch>
        </p:blipFill>
        <p:spPr>
          <a:xfrm>
            <a:off x="1233577" y="1605037"/>
            <a:ext cx="6676845" cy="4451230"/>
          </a:xfrm>
          <a:prstGeom prst="rect">
            <a:avLst/>
          </a:prstGeom>
        </p:spPr>
      </p:pic>
    </p:spTree>
    <p:extLst>
      <p:ext uri="{BB962C8B-B14F-4D97-AF65-F5344CB8AC3E}">
        <p14:creationId xmlns:p14="http://schemas.microsoft.com/office/powerpoint/2010/main" val="170114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701460" y="1630325"/>
            <a:ext cx="6588690" cy="1323439"/>
          </a:xfrm>
          <a:prstGeom prst="rect">
            <a:avLst/>
          </a:prstGeom>
          <a:noFill/>
        </p:spPr>
        <p:txBody>
          <a:bodyPr wrap="square" rtlCol="0">
            <a:spAutoFit/>
          </a:bodyPr>
          <a:lstStyle/>
          <a:p>
            <a:r>
              <a:rPr lang="en-US" sz="8000" dirty="0">
                <a:solidFill>
                  <a:schemeClr val="accent5">
                    <a:lumMod val="75000"/>
                  </a:schemeClr>
                </a:solidFill>
              </a:rPr>
              <a:t>t</a:t>
            </a:r>
            <a:r>
              <a:rPr lang="en-US" sz="8000" dirty="0" smtClean="0">
                <a:solidFill>
                  <a:schemeClr val="accent5">
                    <a:lumMod val="75000"/>
                  </a:schemeClr>
                </a:solidFill>
              </a:rPr>
              <a:t>hink </a:t>
            </a:r>
            <a:r>
              <a:rPr lang="en-US" sz="8000" dirty="0" smtClean="0">
                <a:solidFill>
                  <a:schemeClr val="accent3">
                    <a:lumMod val="75000"/>
                  </a:schemeClr>
                </a:solidFill>
              </a:rPr>
              <a:t>able</a:t>
            </a:r>
            <a:endParaRPr lang="en-US" sz="8000" dirty="0">
              <a:solidFill>
                <a:schemeClr val="accent3">
                  <a:lumMod val="75000"/>
                </a:schemeClr>
              </a:solidFill>
            </a:endParaRPr>
          </a:p>
        </p:txBody>
      </p:sp>
      <p:sp>
        <p:nvSpPr>
          <p:cNvPr id="4" name="TextBox 3"/>
          <p:cNvSpPr txBox="1"/>
          <p:nvPr/>
        </p:nvSpPr>
        <p:spPr>
          <a:xfrm>
            <a:off x="701460" y="3031905"/>
            <a:ext cx="7352776" cy="1323439"/>
          </a:xfrm>
          <a:prstGeom prst="rect">
            <a:avLst/>
          </a:prstGeom>
          <a:noFill/>
        </p:spPr>
        <p:txBody>
          <a:bodyPr wrap="square" rtlCol="0">
            <a:spAutoFit/>
          </a:bodyPr>
          <a:lstStyle/>
          <a:p>
            <a:r>
              <a:rPr lang="en-US" sz="8000" dirty="0" smtClean="0">
                <a:solidFill>
                  <a:schemeClr val="accent5">
                    <a:lumMod val="75000"/>
                  </a:schemeClr>
                </a:solidFill>
              </a:rPr>
              <a:t>access </a:t>
            </a:r>
            <a:r>
              <a:rPr lang="en-US" sz="8000" dirty="0" smtClean="0">
                <a:solidFill>
                  <a:schemeClr val="accent3">
                    <a:lumMod val="75000"/>
                  </a:schemeClr>
                </a:solidFill>
              </a:rPr>
              <a:t>able </a:t>
            </a:r>
            <a:endParaRPr lang="en-US" sz="8000" dirty="0">
              <a:solidFill>
                <a:schemeClr val="accent3">
                  <a:lumMod val="75000"/>
                </a:schemeClr>
              </a:solidFill>
            </a:endParaRPr>
          </a:p>
        </p:txBody>
      </p:sp>
      <p:sp>
        <p:nvSpPr>
          <p:cNvPr id="7" name="TextBox 6"/>
          <p:cNvSpPr txBox="1"/>
          <p:nvPr/>
        </p:nvSpPr>
        <p:spPr>
          <a:xfrm>
            <a:off x="690572" y="4461130"/>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touch </a:t>
            </a:r>
            <a:r>
              <a:rPr lang="en-US" sz="8000" dirty="0" smtClean="0">
                <a:solidFill>
                  <a:schemeClr val="accent3">
                    <a:lumMod val="75000"/>
                  </a:schemeClr>
                </a:solidFill>
              </a:rPr>
              <a:t>able</a:t>
            </a:r>
            <a:endParaRPr lang="en-US" sz="8000" dirty="0">
              <a:solidFill>
                <a:schemeClr val="accent4">
                  <a:lumMod val="75000"/>
                </a:schemeClr>
              </a:solidFill>
            </a:endParaRPr>
          </a:p>
        </p:txBody>
      </p:sp>
    </p:spTree>
    <p:extLst>
      <p:ext uri="{BB962C8B-B14F-4D97-AF65-F5344CB8AC3E}">
        <p14:creationId xmlns:p14="http://schemas.microsoft.com/office/powerpoint/2010/main" val="1971618622"/>
      </p:ext>
    </p:extLst>
  </p:cSld>
  <p:clrMapOvr>
    <a:masterClrMapping/>
  </p:clrMapOvr>
  <mc:AlternateContent xmlns:mc="http://schemas.openxmlformats.org/markup-compatibility/2006" xmlns:p14="http://schemas.microsoft.com/office/powerpoint/2010/main">
    <mc:Choice Requires="p14">
      <p:transition spd="slow" p14:dur="2000" advTm="1514"/>
    </mc:Choice>
    <mc:Fallback xmlns="">
      <p:transition spd="slow" advTm="1514"/>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01459" y="275572"/>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achieve</a:t>
            </a:r>
            <a:r>
              <a:rPr lang="en-US" sz="8000" dirty="0" smtClean="0">
                <a:solidFill>
                  <a:schemeClr val="accent6">
                    <a:lumMod val="75000"/>
                  </a:schemeClr>
                </a:solidFill>
              </a:rPr>
              <a:t> </a:t>
            </a:r>
            <a:r>
              <a:rPr lang="en-US" sz="8000" dirty="0" smtClean="0">
                <a:solidFill>
                  <a:schemeClr val="accent3">
                    <a:lumMod val="75000"/>
                  </a:schemeClr>
                </a:solidFill>
              </a:rPr>
              <a:t>able</a:t>
            </a:r>
            <a:r>
              <a:rPr lang="en-US" sz="8000" dirty="0" smtClean="0">
                <a:solidFill>
                  <a:schemeClr val="accent6">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3" name="TextBox 2"/>
          <p:cNvSpPr txBox="1"/>
          <p:nvPr/>
        </p:nvSpPr>
        <p:spPr>
          <a:xfrm>
            <a:off x="3052782" y="1630325"/>
            <a:ext cx="6588690" cy="1323439"/>
          </a:xfrm>
          <a:prstGeom prst="rect">
            <a:avLst/>
          </a:prstGeom>
          <a:noFill/>
        </p:spPr>
        <p:txBody>
          <a:bodyPr wrap="square" rtlCol="0">
            <a:spAutoFit/>
          </a:bodyPr>
          <a:lstStyle/>
          <a:p>
            <a:r>
              <a:rPr lang="en-US" sz="8000" dirty="0">
                <a:solidFill>
                  <a:schemeClr val="accent5">
                    <a:lumMod val="75000"/>
                  </a:schemeClr>
                </a:solidFill>
              </a:rPr>
              <a:t>t</a:t>
            </a:r>
            <a:r>
              <a:rPr lang="en-US" sz="8000" dirty="0" smtClean="0">
                <a:solidFill>
                  <a:schemeClr val="accent5">
                    <a:lumMod val="75000"/>
                  </a:schemeClr>
                </a:solidFill>
              </a:rPr>
              <a:t>hink </a:t>
            </a:r>
            <a:r>
              <a:rPr lang="en-US" sz="8000" dirty="0" smtClean="0">
                <a:solidFill>
                  <a:schemeClr val="accent3">
                    <a:lumMod val="75000"/>
                  </a:schemeClr>
                </a:solidFill>
              </a:rPr>
              <a:t>able</a:t>
            </a:r>
            <a:endParaRPr lang="en-US" sz="8000" dirty="0">
              <a:solidFill>
                <a:schemeClr val="accent3">
                  <a:lumMod val="75000"/>
                </a:schemeClr>
              </a:solidFill>
            </a:endParaRPr>
          </a:p>
        </p:txBody>
      </p:sp>
      <p:sp>
        <p:nvSpPr>
          <p:cNvPr id="4" name="TextBox 3"/>
          <p:cNvSpPr txBox="1"/>
          <p:nvPr/>
        </p:nvSpPr>
        <p:spPr>
          <a:xfrm>
            <a:off x="2562921" y="3031905"/>
            <a:ext cx="7352776" cy="1323439"/>
          </a:xfrm>
          <a:prstGeom prst="rect">
            <a:avLst/>
          </a:prstGeom>
          <a:noFill/>
        </p:spPr>
        <p:txBody>
          <a:bodyPr wrap="square" rtlCol="0">
            <a:spAutoFit/>
          </a:bodyPr>
          <a:lstStyle/>
          <a:p>
            <a:r>
              <a:rPr lang="en-US" sz="8000" dirty="0" smtClean="0">
                <a:solidFill>
                  <a:schemeClr val="accent5">
                    <a:lumMod val="75000"/>
                  </a:schemeClr>
                </a:solidFill>
              </a:rPr>
              <a:t>access </a:t>
            </a:r>
            <a:r>
              <a:rPr lang="en-US" sz="8000" dirty="0" smtClean="0">
                <a:solidFill>
                  <a:schemeClr val="accent3">
                    <a:lumMod val="75000"/>
                  </a:schemeClr>
                </a:solidFill>
              </a:rPr>
              <a:t>able </a:t>
            </a:r>
            <a:endParaRPr lang="en-US" sz="8000" dirty="0">
              <a:solidFill>
                <a:schemeClr val="accent3">
                  <a:lumMod val="75000"/>
                </a:schemeClr>
              </a:solidFill>
            </a:endParaRPr>
          </a:p>
        </p:txBody>
      </p:sp>
      <p:sp>
        <p:nvSpPr>
          <p:cNvPr id="7" name="TextBox 6"/>
          <p:cNvSpPr txBox="1"/>
          <p:nvPr/>
        </p:nvSpPr>
        <p:spPr>
          <a:xfrm>
            <a:off x="1555985" y="4461130"/>
            <a:ext cx="797907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a:t>
            </a:r>
            <a:r>
              <a:rPr lang="en-US" sz="8000" dirty="0" smtClean="0">
                <a:solidFill>
                  <a:schemeClr val="accent6">
                    <a:lumMod val="75000"/>
                  </a:schemeClr>
                </a:solidFill>
              </a:rPr>
              <a:t> </a:t>
            </a:r>
            <a:r>
              <a:rPr lang="en-US" sz="8000" dirty="0" smtClean="0">
                <a:solidFill>
                  <a:schemeClr val="accent5">
                    <a:lumMod val="75000"/>
                  </a:schemeClr>
                </a:solidFill>
              </a:rPr>
              <a:t>touch </a:t>
            </a:r>
            <a:r>
              <a:rPr lang="en-US" sz="8000" dirty="0" smtClean="0">
                <a:solidFill>
                  <a:schemeClr val="accent3">
                    <a:lumMod val="75000"/>
                  </a:schemeClr>
                </a:solidFill>
              </a:rPr>
              <a:t>able</a:t>
            </a:r>
            <a:endParaRPr lang="en-US" sz="8000" dirty="0">
              <a:solidFill>
                <a:schemeClr val="accent4">
                  <a:lumMod val="75000"/>
                </a:schemeClr>
              </a:solidFill>
            </a:endParaRPr>
          </a:p>
        </p:txBody>
      </p:sp>
      <p:sp>
        <p:nvSpPr>
          <p:cNvPr id="6" name="Frame 5"/>
          <p:cNvSpPr/>
          <p:nvPr/>
        </p:nvSpPr>
        <p:spPr>
          <a:xfrm>
            <a:off x="5355771" y="187890"/>
            <a:ext cx="2024743" cy="6012494"/>
          </a:xfrm>
          <a:prstGeom prst="frame">
            <a:avLst>
              <a:gd name="adj1" fmla="val 2031"/>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87969134"/>
      </p:ext>
    </p:extLst>
  </p:cSld>
  <p:clrMapOvr>
    <a:masterClrMapping/>
  </p:clrMapOvr>
  <mc:AlternateContent xmlns:mc="http://schemas.openxmlformats.org/markup-compatibility/2006" xmlns:p14="http://schemas.microsoft.com/office/powerpoint/2010/main">
    <mc:Choice Requires="p14">
      <p:transition spd="slow" p14:dur="2000" advTm="10157"/>
    </mc:Choice>
    <mc:Fallback xmlns="">
      <p:transition spd="slow" advTm="10157"/>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2359" y="2592515"/>
            <a:ext cx="10123713" cy="944628"/>
          </a:xfrm>
        </p:spPr>
        <p:txBody>
          <a:bodyPr>
            <a:noAutofit/>
          </a:bodyPr>
          <a:lstStyle/>
          <a:p>
            <a:r>
              <a:rPr lang="en-US" sz="4500" dirty="0" smtClean="0"/>
              <a:t>Segmentation is Good </a:t>
            </a:r>
            <a:br>
              <a:rPr lang="en-US" sz="4500" dirty="0" smtClean="0"/>
            </a:br>
            <a:r>
              <a:rPr lang="en-US" sz="4500" dirty="0" smtClean="0"/>
              <a:t>for Derivational </a:t>
            </a:r>
            <a:r>
              <a:rPr lang="en-US" sz="4500" dirty="0"/>
              <a:t>Morphology</a:t>
            </a:r>
          </a:p>
        </p:txBody>
      </p:sp>
    </p:spTree>
    <p:extLst>
      <p:ext uri="{BB962C8B-B14F-4D97-AF65-F5344CB8AC3E}">
        <p14:creationId xmlns:p14="http://schemas.microsoft.com/office/powerpoint/2010/main" val="632311656"/>
      </p:ext>
    </p:extLst>
  </p:cSld>
  <p:clrMapOvr>
    <a:masterClrMapping/>
  </p:clrMapOvr>
  <mc:AlternateContent xmlns:mc="http://schemas.openxmlformats.org/markup-compatibility/2006" xmlns:p14="http://schemas.microsoft.com/office/powerpoint/2010/main">
    <mc:Choice Requires="p14">
      <p:transition spd="slow" p14:dur="2000" advTm="5436"/>
    </mc:Choice>
    <mc:Fallback xmlns="">
      <p:transition spd="slow" advTm="5436"/>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Inflectional Morphology</a:t>
            </a:r>
            <a:br>
              <a:rPr lang="en-US" dirty="0" smtClean="0"/>
            </a:br>
            <a:r>
              <a:rPr lang="en-US" sz="3300" dirty="0" smtClean="0"/>
              <a:t>(More Paradigmatic</a:t>
            </a:r>
            <a:r>
              <a:rPr lang="en-US" dirty="0" smtClean="0"/>
              <a:t>)</a:t>
            </a:r>
            <a:endParaRPr lang="en-US" dirty="0"/>
          </a:p>
        </p:txBody>
      </p:sp>
      <p:sp>
        <p:nvSpPr>
          <p:cNvPr id="3" name="TextBox 2"/>
          <p:cNvSpPr txBox="1"/>
          <p:nvPr/>
        </p:nvSpPr>
        <p:spPr>
          <a:xfrm>
            <a:off x="1438450" y="2508162"/>
            <a:ext cx="1140825" cy="707886"/>
          </a:xfrm>
          <a:prstGeom prst="rect">
            <a:avLst/>
          </a:prstGeom>
          <a:noFill/>
        </p:spPr>
        <p:txBody>
          <a:bodyPr wrap="none" rtlCol="0">
            <a:spAutoFit/>
          </a:bodyPr>
          <a:lstStyle/>
          <a:p>
            <a:r>
              <a:rPr lang="en-US" sz="4000" dirty="0" smtClean="0">
                <a:solidFill>
                  <a:srgbClr val="953634"/>
                </a:solidFill>
              </a:rPr>
              <a:t>walk</a:t>
            </a:r>
            <a:endParaRPr lang="en-US" sz="4000" dirty="0">
              <a:solidFill>
                <a:srgbClr val="953634"/>
              </a:solidFill>
            </a:endParaRPr>
          </a:p>
        </p:txBody>
      </p:sp>
      <p:sp>
        <p:nvSpPr>
          <p:cNvPr id="5" name="TextBox 4"/>
          <p:cNvSpPr txBox="1"/>
          <p:nvPr/>
        </p:nvSpPr>
        <p:spPr>
          <a:xfrm>
            <a:off x="1438450" y="3288656"/>
            <a:ext cx="1336584" cy="707886"/>
          </a:xfrm>
          <a:prstGeom prst="rect">
            <a:avLst/>
          </a:prstGeom>
          <a:noFill/>
        </p:spPr>
        <p:txBody>
          <a:bodyPr wrap="none" rtlCol="0">
            <a:spAutoFit/>
          </a:bodyPr>
          <a:lstStyle/>
          <a:p>
            <a:r>
              <a:rPr lang="en-US" sz="4000" dirty="0" smtClean="0">
                <a:solidFill>
                  <a:srgbClr val="00B050"/>
                </a:solidFill>
              </a:rPr>
              <a:t>walks</a:t>
            </a:r>
            <a:endParaRPr lang="en-US" sz="4000" dirty="0">
              <a:solidFill>
                <a:srgbClr val="00B050"/>
              </a:solidFill>
            </a:endParaRPr>
          </a:p>
        </p:txBody>
      </p:sp>
      <p:sp>
        <p:nvSpPr>
          <p:cNvPr id="6" name="TextBox 5"/>
          <p:cNvSpPr txBox="1"/>
          <p:nvPr/>
        </p:nvSpPr>
        <p:spPr>
          <a:xfrm>
            <a:off x="1438450" y="4069150"/>
            <a:ext cx="1769202" cy="707886"/>
          </a:xfrm>
          <a:prstGeom prst="rect">
            <a:avLst/>
          </a:prstGeom>
          <a:noFill/>
        </p:spPr>
        <p:txBody>
          <a:bodyPr wrap="none" rtlCol="0">
            <a:spAutoFit/>
          </a:bodyPr>
          <a:lstStyle/>
          <a:p>
            <a:r>
              <a:rPr lang="en-US" sz="4000" dirty="0" smtClean="0">
                <a:solidFill>
                  <a:schemeClr val="accent6">
                    <a:lumMod val="75000"/>
                  </a:schemeClr>
                </a:solidFill>
              </a:rPr>
              <a:t>walking</a:t>
            </a:r>
            <a:endParaRPr lang="en-US" sz="4000" dirty="0">
              <a:solidFill>
                <a:schemeClr val="accent6">
                  <a:lumMod val="75000"/>
                </a:schemeClr>
              </a:solidFill>
            </a:endParaRPr>
          </a:p>
        </p:txBody>
      </p:sp>
      <p:sp>
        <p:nvSpPr>
          <p:cNvPr id="7" name="TextBox 6"/>
          <p:cNvSpPr txBox="1"/>
          <p:nvPr/>
        </p:nvSpPr>
        <p:spPr>
          <a:xfrm>
            <a:off x="1438450" y="4901403"/>
            <a:ext cx="1648593" cy="707886"/>
          </a:xfrm>
          <a:prstGeom prst="rect">
            <a:avLst/>
          </a:prstGeom>
          <a:noFill/>
        </p:spPr>
        <p:txBody>
          <a:bodyPr wrap="none" rtlCol="0">
            <a:spAutoFit/>
          </a:bodyPr>
          <a:lstStyle/>
          <a:p>
            <a:r>
              <a:rPr lang="en-US" sz="4000" dirty="0" smtClean="0">
                <a:solidFill>
                  <a:schemeClr val="accent4">
                    <a:lumMod val="50000"/>
                  </a:schemeClr>
                </a:solidFill>
              </a:rPr>
              <a:t>walked</a:t>
            </a:r>
            <a:endParaRPr lang="en-US" sz="4000" dirty="0">
              <a:solidFill>
                <a:schemeClr val="accent4">
                  <a:lumMod val="50000"/>
                </a:schemeClr>
              </a:solidFill>
            </a:endParaRPr>
          </a:p>
        </p:txBody>
      </p:sp>
      <p:sp>
        <p:nvSpPr>
          <p:cNvPr id="8" name="TextBox 7"/>
          <p:cNvSpPr txBox="1"/>
          <p:nvPr/>
        </p:nvSpPr>
        <p:spPr>
          <a:xfrm>
            <a:off x="5609634" y="3457278"/>
            <a:ext cx="2939143" cy="553998"/>
          </a:xfrm>
          <a:prstGeom prst="rect">
            <a:avLst/>
          </a:prstGeom>
          <a:noFill/>
        </p:spPr>
        <p:txBody>
          <a:bodyPr wrap="square" rtlCol="0">
            <a:spAutoFit/>
          </a:bodyPr>
          <a:lstStyle/>
          <a:p>
            <a:pPr algn="ctr"/>
            <a:r>
              <a:rPr lang="en-US" sz="3000" b="1" dirty="0" smtClean="0">
                <a:solidFill>
                  <a:srgbClr val="00B050"/>
                </a:solidFill>
                <a:latin typeface="Ayuthaya" charset="-34"/>
                <a:ea typeface="Ayuthaya" charset="-34"/>
                <a:cs typeface="Ayuthaya" charset="-34"/>
              </a:rPr>
              <a:t>3</a:t>
            </a:r>
            <a:r>
              <a:rPr lang="en-US" sz="3000" b="1" baseline="30000" dirty="0" smtClean="0">
                <a:solidFill>
                  <a:srgbClr val="00B050"/>
                </a:solidFill>
                <a:latin typeface="Ayuthaya" charset="-34"/>
                <a:ea typeface="Ayuthaya" charset="-34"/>
                <a:cs typeface="Ayuthaya" charset="-34"/>
              </a:rPr>
              <a:t>rd</a:t>
            </a:r>
            <a:r>
              <a:rPr lang="en-US" sz="3000" b="1" dirty="0" smtClean="0">
                <a:solidFill>
                  <a:srgbClr val="00B050"/>
                </a:solidFill>
                <a:latin typeface="Ayuthaya" charset="-34"/>
                <a:ea typeface="Ayuthaya" charset="-34"/>
                <a:cs typeface="Ayuthaya" charset="-34"/>
              </a:rPr>
              <a:t> PRES SG</a:t>
            </a:r>
            <a:endParaRPr lang="en-US" sz="3000" b="1" dirty="0">
              <a:solidFill>
                <a:srgbClr val="00B050"/>
              </a:solidFill>
              <a:latin typeface="Ayuthaya" charset="-34"/>
              <a:ea typeface="Ayuthaya" charset="-34"/>
              <a:cs typeface="Ayuthaya" charset="-34"/>
            </a:endParaRPr>
          </a:p>
        </p:txBody>
      </p:sp>
      <p:sp>
        <p:nvSpPr>
          <p:cNvPr id="9" name="TextBox 8"/>
          <p:cNvSpPr txBox="1"/>
          <p:nvPr/>
        </p:nvSpPr>
        <p:spPr>
          <a:xfrm>
            <a:off x="5747657" y="4260141"/>
            <a:ext cx="2939143" cy="553998"/>
          </a:xfrm>
          <a:prstGeom prst="rect">
            <a:avLst/>
          </a:prstGeom>
          <a:noFill/>
        </p:spPr>
        <p:txBody>
          <a:bodyPr wrap="square" rtlCol="0">
            <a:spAutoFit/>
          </a:bodyPr>
          <a:lstStyle/>
          <a:p>
            <a:r>
              <a:rPr lang="en-US" sz="3000" b="1" smtClean="0">
                <a:solidFill>
                  <a:schemeClr val="accent6">
                    <a:lumMod val="75000"/>
                  </a:schemeClr>
                </a:solidFill>
                <a:latin typeface="Ayuthaya" charset="-34"/>
                <a:ea typeface="Ayuthaya" charset="-34"/>
                <a:cs typeface="Ayuthaya" charset="-34"/>
              </a:rPr>
              <a:t>GERUND</a:t>
            </a:r>
            <a:endParaRPr lang="en-US" sz="3000" b="1" dirty="0">
              <a:solidFill>
                <a:schemeClr val="accent6">
                  <a:lumMod val="75000"/>
                </a:schemeClr>
              </a:solidFill>
              <a:latin typeface="Ayuthaya" charset="-34"/>
              <a:ea typeface="Ayuthaya" charset="-34"/>
              <a:cs typeface="Ayuthaya" charset="-34"/>
            </a:endParaRPr>
          </a:p>
        </p:txBody>
      </p:sp>
      <p:sp>
        <p:nvSpPr>
          <p:cNvPr id="10" name="TextBox 9"/>
          <p:cNvSpPr txBox="1"/>
          <p:nvPr/>
        </p:nvSpPr>
        <p:spPr>
          <a:xfrm>
            <a:off x="5747657" y="5056890"/>
            <a:ext cx="2939143" cy="553998"/>
          </a:xfrm>
          <a:prstGeom prst="rect">
            <a:avLst/>
          </a:prstGeom>
          <a:noFill/>
        </p:spPr>
        <p:txBody>
          <a:bodyPr wrap="square" rtlCol="0">
            <a:spAutoFit/>
          </a:bodyPr>
          <a:lstStyle/>
          <a:p>
            <a:r>
              <a:rPr lang="en-US" sz="3000" b="1" dirty="0" smtClean="0">
                <a:solidFill>
                  <a:schemeClr val="accent4">
                    <a:lumMod val="50000"/>
                  </a:schemeClr>
                </a:solidFill>
                <a:latin typeface="Ayuthaya" charset="-34"/>
                <a:ea typeface="Ayuthaya" charset="-34"/>
                <a:cs typeface="Ayuthaya" charset="-34"/>
              </a:rPr>
              <a:t>PAST</a:t>
            </a:r>
            <a:endParaRPr lang="en-US" sz="3000" b="1" dirty="0">
              <a:solidFill>
                <a:schemeClr val="accent4">
                  <a:lumMod val="50000"/>
                </a:schemeClr>
              </a:solidFill>
              <a:latin typeface="Ayuthaya" charset="-34"/>
              <a:ea typeface="Ayuthaya" charset="-34"/>
              <a:cs typeface="Ayuthaya" charset="-34"/>
            </a:endParaRPr>
          </a:p>
        </p:txBody>
      </p:sp>
      <p:sp>
        <p:nvSpPr>
          <p:cNvPr id="11" name="TextBox 10"/>
          <p:cNvSpPr txBox="1"/>
          <p:nvPr/>
        </p:nvSpPr>
        <p:spPr>
          <a:xfrm>
            <a:off x="5747657" y="2654415"/>
            <a:ext cx="2939143" cy="553998"/>
          </a:xfrm>
          <a:prstGeom prst="rect">
            <a:avLst/>
          </a:prstGeom>
          <a:noFill/>
        </p:spPr>
        <p:txBody>
          <a:bodyPr wrap="square" rtlCol="0">
            <a:spAutoFit/>
          </a:bodyPr>
          <a:lstStyle/>
          <a:p>
            <a:r>
              <a:rPr lang="en-US" sz="3000" b="1" dirty="0" smtClean="0">
                <a:solidFill>
                  <a:srgbClr val="953634"/>
                </a:solidFill>
                <a:latin typeface="Ayuthaya" charset="-34"/>
                <a:ea typeface="Ayuthaya" charset="-34"/>
                <a:cs typeface="Ayuthaya" charset="-34"/>
              </a:rPr>
              <a:t>INFIN</a:t>
            </a:r>
            <a:endParaRPr lang="en-US" sz="3000" b="1" dirty="0">
              <a:solidFill>
                <a:srgbClr val="953634"/>
              </a:solidFill>
              <a:latin typeface="Ayuthaya" charset="-34"/>
              <a:ea typeface="Ayuthaya" charset="-34"/>
              <a:cs typeface="Ayuthaya" charset="-34"/>
            </a:endParaRPr>
          </a:p>
        </p:txBody>
      </p:sp>
      <p:sp>
        <p:nvSpPr>
          <p:cNvPr id="12" name="TextBox 11"/>
          <p:cNvSpPr txBox="1"/>
          <p:nvPr/>
        </p:nvSpPr>
        <p:spPr>
          <a:xfrm>
            <a:off x="1438449" y="1800276"/>
            <a:ext cx="1415772" cy="707886"/>
          </a:xfrm>
          <a:prstGeom prst="rect">
            <a:avLst/>
          </a:prstGeom>
          <a:noFill/>
        </p:spPr>
        <p:txBody>
          <a:bodyPr wrap="none" rtlCol="0">
            <a:spAutoFit/>
          </a:bodyPr>
          <a:lstStyle/>
          <a:p>
            <a:r>
              <a:rPr lang="en-US" sz="4000" b="1" dirty="0" smtClean="0">
                <a:latin typeface="Courier New" charset="0"/>
                <a:ea typeface="Courier New" charset="0"/>
                <a:cs typeface="Courier New" charset="0"/>
              </a:rPr>
              <a:t>form</a:t>
            </a:r>
            <a:endParaRPr lang="en-US" sz="4000" b="1" dirty="0">
              <a:latin typeface="Courier New" charset="0"/>
              <a:ea typeface="Courier New" charset="0"/>
              <a:cs typeface="Courier New" charset="0"/>
            </a:endParaRPr>
          </a:p>
        </p:txBody>
      </p:sp>
      <p:sp>
        <p:nvSpPr>
          <p:cNvPr id="13" name="TextBox 12"/>
          <p:cNvSpPr txBox="1"/>
          <p:nvPr/>
        </p:nvSpPr>
        <p:spPr>
          <a:xfrm>
            <a:off x="5582722" y="1755047"/>
            <a:ext cx="2646878" cy="707886"/>
          </a:xfrm>
          <a:prstGeom prst="rect">
            <a:avLst/>
          </a:prstGeom>
          <a:noFill/>
        </p:spPr>
        <p:txBody>
          <a:bodyPr wrap="none" rtlCol="0">
            <a:spAutoFit/>
          </a:bodyPr>
          <a:lstStyle/>
          <a:p>
            <a:r>
              <a:rPr lang="en-US" sz="4000" b="1" smtClean="0">
                <a:latin typeface="Courier New" charset="0"/>
                <a:ea typeface="Courier New" charset="0"/>
                <a:cs typeface="Courier New" charset="0"/>
              </a:rPr>
              <a:t>features</a:t>
            </a:r>
            <a:endParaRPr lang="en-US" sz="4000" b="1" dirty="0">
              <a:latin typeface="Courier New" charset="0"/>
              <a:ea typeface="Courier New" charset="0"/>
              <a:cs typeface="Courier New" charset="0"/>
            </a:endParaRPr>
          </a:p>
        </p:txBody>
      </p:sp>
      <p:cxnSp>
        <p:nvCxnSpPr>
          <p:cNvPr id="18" name="Straight Connector 17"/>
          <p:cNvCxnSpPr/>
          <p:nvPr/>
        </p:nvCxnSpPr>
        <p:spPr>
          <a:xfrm>
            <a:off x="862642" y="2508162"/>
            <a:ext cx="7366958" cy="0"/>
          </a:xfrm>
          <a:prstGeom prst="line">
            <a:avLst/>
          </a:prstGeom>
          <a:ln w="63500">
            <a:solidFill>
              <a:schemeClr val="bg2">
                <a:lumMod val="10000"/>
              </a:schemeClr>
            </a:solidFill>
          </a:ln>
        </p:spPr>
        <p:style>
          <a:lnRef idx="2">
            <a:schemeClr val="accent1"/>
          </a:lnRef>
          <a:fillRef idx="0">
            <a:schemeClr val="accent1"/>
          </a:fillRef>
          <a:effectRef idx="1">
            <a:schemeClr val="accent1"/>
          </a:effectRef>
          <a:fontRef idx="minor">
            <a:schemeClr val="tx1"/>
          </a:fontRef>
        </p:style>
      </p:cxnSp>
      <p:sp>
        <p:nvSpPr>
          <p:cNvPr id="4" name="Rectangle 3"/>
          <p:cNvSpPr/>
          <p:nvPr/>
        </p:nvSpPr>
        <p:spPr>
          <a:xfrm>
            <a:off x="752621" y="4046801"/>
            <a:ext cx="7638757" cy="767338"/>
          </a:xfrm>
          <a:prstGeom prst="rect">
            <a:avLst/>
          </a:prstGeom>
          <a:noFill/>
          <a:ln w="50800">
            <a:solidFill>
              <a:srgbClr val="FF2F9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02435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Derivational Morphology</a:t>
            </a:r>
            <a:br>
              <a:rPr lang="en-US" dirty="0" smtClean="0"/>
            </a:br>
            <a:r>
              <a:rPr lang="en-US" sz="3300" dirty="0" smtClean="0"/>
              <a:t>(More Syntagmatic)</a:t>
            </a:r>
            <a:endParaRPr lang="en-US" sz="3300" dirty="0"/>
          </a:p>
        </p:txBody>
      </p:sp>
      <p:sp>
        <p:nvSpPr>
          <p:cNvPr id="3" name="TextBox 2"/>
          <p:cNvSpPr txBox="1"/>
          <p:nvPr/>
        </p:nvSpPr>
        <p:spPr>
          <a:xfrm>
            <a:off x="862641" y="1107085"/>
            <a:ext cx="1790042" cy="707886"/>
          </a:xfrm>
          <a:prstGeom prst="rect">
            <a:avLst/>
          </a:prstGeom>
          <a:noFill/>
        </p:spPr>
        <p:txBody>
          <a:bodyPr wrap="none" rtlCol="0">
            <a:spAutoFit/>
          </a:bodyPr>
          <a:lstStyle/>
          <a:p>
            <a:r>
              <a:rPr lang="en-US" sz="4000" dirty="0">
                <a:solidFill>
                  <a:srgbClr val="C00000"/>
                </a:solidFill>
              </a:rPr>
              <a:t>content</a:t>
            </a:r>
          </a:p>
        </p:txBody>
      </p:sp>
      <p:sp>
        <p:nvSpPr>
          <p:cNvPr id="5" name="TextBox 4"/>
          <p:cNvSpPr txBox="1"/>
          <p:nvPr/>
        </p:nvSpPr>
        <p:spPr>
          <a:xfrm>
            <a:off x="2452685" y="2335278"/>
            <a:ext cx="2309094" cy="707886"/>
          </a:xfrm>
          <a:prstGeom prst="rect">
            <a:avLst/>
          </a:prstGeom>
          <a:noFill/>
        </p:spPr>
        <p:txBody>
          <a:bodyPr wrap="none" rtlCol="0">
            <a:spAutoFit/>
          </a:bodyPr>
          <a:lstStyle/>
          <a:p>
            <a:r>
              <a:rPr lang="en-US" sz="4000" dirty="0" smtClean="0">
                <a:solidFill>
                  <a:srgbClr val="376092"/>
                </a:solidFill>
              </a:rPr>
              <a:t>contented</a:t>
            </a:r>
            <a:endParaRPr lang="en-US" sz="4000" dirty="0">
              <a:solidFill>
                <a:srgbClr val="376092"/>
              </a:solidFill>
            </a:endParaRPr>
          </a:p>
        </p:txBody>
      </p:sp>
      <p:sp>
        <p:nvSpPr>
          <p:cNvPr id="6" name="TextBox 5"/>
          <p:cNvSpPr txBox="1"/>
          <p:nvPr/>
        </p:nvSpPr>
        <p:spPr>
          <a:xfrm>
            <a:off x="4761779" y="3563471"/>
            <a:ext cx="2895793" cy="707886"/>
          </a:xfrm>
          <a:prstGeom prst="rect">
            <a:avLst/>
          </a:prstGeom>
          <a:noFill/>
        </p:spPr>
        <p:txBody>
          <a:bodyPr wrap="none" rtlCol="0">
            <a:spAutoFit/>
          </a:bodyPr>
          <a:lstStyle/>
          <a:p>
            <a:r>
              <a:rPr lang="en-US" sz="4000" dirty="0" smtClean="0">
                <a:solidFill>
                  <a:schemeClr val="accent4">
                    <a:lumMod val="50000"/>
                  </a:schemeClr>
                </a:solidFill>
              </a:rPr>
              <a:t>discontented</a:t>
            </a:r>
            <a:endParaRPr lang="en-US" sz="4000" dirty="0">
              <a:solidFill>
                <a:schemeClr val="accent4">
                  <a:lumMod val="50000"/>
                </a:schemeClr>
              </a:solidFill>
            </a:endParaRPr>
          </a:p>
        </p:txBody>
      </p:sp>
      <p:sp>
        <p:nvSpPr>
          <p:cNvPr id="7" name="TextBox 6"/>
          <p:cNvSpPr txBox="1"/>
          <p:nvPr/>
        </p:nvSpPr>
        <p:spPr>
          <a:xfrm>
            <a:off x="1498018" y="4596767"/>
            <a:ext cx="3820726" cy="707886"/>
          </a:xfrm>
          <a:prstGeom prst="rect">
            <a:avLst/>
          </a:prstGeom>
          <a:noFill/>
        </p:spPr>
        <p:txBody>
          <a:bodyPr wrap="none" rtlCol="0">
            <a:spAutoFit/>
          </a:bodyPr>
          <a:lstStyle/>
          <a:p>
            <a:r>
              <a:rPr lang="en-US" sz="4000" dirty="0" smtClean="0">
                <a:solidFill>
                  <a:schemeClr val="accent3">
                    <a:lumMod val="50000"/>
                  </a:schemeClr>
                </a:solidFill>
              </a:rPr>
              <a:t>discontentedness</a:t>
            </a:r>
            <a:endParaRPr lang="en-US" sz="4000" dirty="0">
              <a:solidFill>
                <a:schemeClr val="accent3">
                  <a:lumMod val="50000"/>
                </a:schemeClr>
              </a:solidFill>
            </a:endParaRPr>
          </a:p>
        </p:txBody>
      </p:sp>
      <p:cxnSp>
        <p:nvCxnSpPr>
          <p:cNvPr id="8" name="Curved Connector 7"/>
          <p:cNvCxnSpPr>
            <a:stCxn id="3" idx="3"/>
          </p:cNvCxnSpPr>
          <p:nvPr/>
        </p:nvCxnSpPr>
        <p:spPr>
          <a:xfrm>
            <a:off x="2652683" y="1461028"/>
            <a:ext cx="954549" cy="985959"/>
          </a:xfrm>
          <a:prstGeom prst="curvedConnector2">
            <a:avLst/>
          </a:prstGeom>
          <a:ln w="635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9" name="Curved Connector 8"/>
          <p:cNvCxnSpPr>
            <a:stCxn id="5" idx="3"/>
            <a:endCxn id="6" idx="0"/>
          </p:cNvCxnSpPr>
          <p:nvPr/>
        </p:nvCxnSpPr>
        <p:spPr>
          <a:xfrm>
            <a:off x="4761779" y="2689221"/>
            <a:ext cx="1447897" cy="874250"/>
          </a:xfrm>
          <a:prstGeom prst="curvedConnector2">
            <a:avLst/>
          </a:prstGeom>
          <a:ln w="635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 name="Curved Connector 14"/>
          <p:cNvCxnSpPr>
            <a:stCxn id="6" idx="1"/>
            <a:endCxn id="7" idx="0"/>
          </p:cNvCxnSpPr>
          <p:nvPr/>
        </p:nvCxnSpPr>
        <p:spPr>
          <a:xfrm rot="10800000" flipV="1">
            <a:off x="3408381" y="3917413"/>
            <a:ext cx="1353398" cy="679353"/>
          </a:xfrm>
          <a:prstGeom prst="curvedConnector2">
            <a:avLst/>
          </a:prstGeom>
          <a:ln w="635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733930" y="5471015"/>
            <a:ext cx="7676140" cy="1246495"/>
          </a:xfrm>
          <a:prstGeom prst="rect">
            <a:avLst/>
          </a:prstGeom>
          <a:solidFill>
            <a:schemeClr val="bg1"/>
          </a:solidFill>
        </p:spPr>
        <p:txBody>
          <a:bodyPr wrap="none" rtlCol="0">
            <a:spAutoFit/>
          </a:bodyPr>
          <a:lstStyle/>
          <a:p>
            <a:r>
              <a:rPr lang="en-US" sz="7500" dirty="0" smtClean="0">
                <a:solidFill>
                  <a:schemeClr val="accent4">
                    <a:lumMod val="50000"/>
                  </a:schemeClr>
                </a:solidFill>
              </a:rPr>
              <a:t>dis </a:t>
            </a:r>
            <a:r>
              <a:rPr lang="en-US" sz="7500" dirty="0" smtClean="0">
                <a:solidFill>
                  <a:srgbClr val="C00000"/>
                </a:solidFill>
              </a:rPr>
              <a:t>content</a:t>
            </a:r>
            <a:r>
              <a:rPr lang="en-US" sz="7500" dirty="0" smtClean="0">
                <a:solidFill>
                  <a:srgbClr val="FF0000"/>
                </a:solidFill>
              </a:rPr>
              <a:t> </a:t>
            </a:r>
            <a:r>
              <a:rPr lang="en-US" sz="7500" dirty="0" err="1" smtClean="0">
                <a:solidFill>
                  <a:schemeClr val="accent1">
                    <a:lumMod val="75000"/>
                  </a:schemeClr>
                </a:solidFill>
              </a:rPr>
              <a:t>ed</a:t>
            </a:r>
            <a:r>
              <a:rPr lang="en-US" sz="7500" dirty="0" smtClean="0">
                <a:solidFill>
                  <a:schemeClr val="accent1">
                    <a:lumMod val="75000"/>
                  </a:schemeClr>
                </a:solidFill>
              </a:rPr>
              <a:t> </a:t>
            </a:r>
            <a:r>
              <a:rPr lang="en-US" sz="7500" dirty="0" smtClean="0">
                <a:solidFill>
                  <a:schemeClr val="accent3">
                    <a:lumMod val="50000"/>
                  </a:schemeClr>
                </a:solidFill>
              </a:rPr>
              <a:t>ness</a:t>
            </a:r>
            <a:endParaRPr lang="en-US" sz="7500" dirty="0">
              <a:solidFill>
                <a:schemeClr val="accent3">
                  <a:lumMod val="50000"/>
                </a:schemeClr>
              </a:solidFill>
            </a:endParaRPr>
          </a:p>
        </p:txBody>
      </p:sp>
    </p:spTree>
    <p:extLst>
      <p:ext uri="{BB962C8B-B14F-4D97-AF65-F5344CB8AC3E}">
        <p14:creationId xmlns:p14="http://schemas.microsoft.com/office/powerpoint/2010/main" val="9473295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English is Morphologically Rich</a:t>
            </a:r>
            <a:endParaRPr lang="en-US" dirty="0"/>
          </a:p>
        </p:txBody>
      </p:sp>
      <p:sp>
        <p:nvSpPr>
          <p:cNvPr id="3" name="Content Placeholder 2"/>
          <p:cNvSpPr>
            <a:spLocks noGrp="1"/>
          </p:cNvSpPr>
          <p:nvPr>
            <p:ph idx="1"/>
          </p:nvPr>
        </p:nvSpPr>
        <p:spPr>
          <a:xfrm>
            <a:off x="457200" y="1600200"/>
            <a:ext cx="8686800" cy="5024887"/>
          </a:xfrm>
        </p:spPr>
        <p:txBody>
          <a:bodyPr>
            <a:normAutofit fontScale="85000" lnSpcReduction="20000"/>
          </a:bodyPr>
          <a:lstStyle/>
          <a:p>
            <a:r>
              <a:rPr lang="en-US" dirty="0" smtClean="0"/>
              <a:t>English derivational morphology is very complex!</a:t>
            </a:r>
          </a:p>
          <a:p>
            <a:pPr lvl="1"/>
            <a:r>
              <a:rPr lang="en-US" dirty="0" smtClean="0"/>
              <a:t>Just as complex as derivation in German and Russian</a:t>
            </a:r>
          </a:p>
          <a:p>
            <a:endParaRPr lang="en-US" dirty="0" smtClean="0"/>
          </a:p>
          <a:p>
            <a:endParaRPr lang="en-US" dirty="0" smtClean="0"/>
          </a:p>
          <a:p>
            <a:endParaRPr lang="en-US" dirty="0" smtClean="0"/>
          </a:p>
          <a:p>
            <a:r>
              <a:rPr lang="en-US" dirty="0" smtClean="0"/>
              <a:t>Derived forms take affixes from multiple substrata:</a:t>
            </a:r>
          </a:p>
          <a:p>
            <a:pPr lvl="1"/>
            <a:r>
              <a:rPr lang="en-US" dirty="0" smtClean="0"/>
              <a:t>Germanic and Latinate </a:t>
            </a:r>
          </a:p>
          <a:p>
            <a:r>
              <a:rPr lang="en-US" dirty="0" smtClean="0"/>
              <a:t>Stop saying English is morphologically impoverished</a:t>
            </a:r>
          </a:p>
          <a:p>
            <a:pPr lvl="1"/>
            <a:r>
              <a:rPr lang="en-US" dirty="0" smtClean="0"/>
              <a:t>it’s inflectionally poor!</a:t>
            </a:r>
          </a:p>
          <a:p>
            <a:pPr lvl="1"/>
            <a:r>
              <a:rPr lang="en-US" dirty="0"/>
              <a:t>M</a:t>
            </a:r>
            <a:r>
              <a:rPr lang="en-US" dirty="0" smtClean="0"/>
              <a:t>ajority of English words are derivationally complex (Light 1996)</a:t>
            </a:r>
          </a:p>
          <a:p>
            <a:pPr lvl="1"/>
            <a:r>
              <a:rPr lang="en-US" dirty="0" smtClean="0"/>
              <a:t>Chinese is both inflectionally and derivationally impoverished</a:t>
            </a:r>
            <a:endParaRPr lang="en-US" dirty="0"/>
          </a:p>
        </p:txBody>
      </p:sp>
      <p:sp>
        <p:nvSpPr>
          <p:cNvPr id="4" name="TextBox 3"/>
          <p:cNvSpPr txBox="1"/>
          <p:nvPr/>
        </p:nvSpPr>
        <p:spPr>
          <a:xfrm>
            <a:off x="1581792" y="2444158"/>
            <a:ext cx="6437616" cy="1246495"/>
          </a:xfrm>
          <a:prstGeom prst="rect">
            <a:avLst/>
          </a:prstGeom>
          <a:solidFill>
            <a:schemeClr val="bg1"/>
          </a:solidFill>
        </p:spPr>
        <p:txBody>
          <a:bodyPr wrap="square" rtlCol="0">
            <a:spAutoFit/>
          </a:bodyPr>
          <a:lstStyle/>
          <a:p>
            <a:r>
              <a:rPr lang="en-US" sz="7500" dirty="0" smtClean="0">
                <a:solidFill>
                  <a:schemeClr val="accent4">
                    <a:lumMod val="50000"/>
                  </a:schemeClr>
                </a:solidFill>
              </a:rPr>
              <a:t>re </a:t>
            </a:r>
            <a:r>
              <a:rPr lang="en-US" sz="7500" dirty="0" smtClean="0">
                <a:solidFill>
                  <a:srgbClr val="C00000"/>
                </a:solidFill>
              </a:rPr>
              <a:t>vital </a:t>
            </a:r>
            <a:r>
              <a:rPr lang="en-US" sz="7500" dirty="0" err="1" smtClean="0">
                <a:solidFill>
                  <a:schemeClr val="accent1">
                    <a:lumMod val="75000"/>
                  </a:schemeClr>
                </a:solidFill>
              </a:rPr>
              <a:t>ize</a:t>
            </a:r>
            <a:r>
              <a:rPr lang="en-US" sz="7500" dirty="0" smtClean="0">
                <a:solidFill>
                  <a:schemeClr val="accent1">
                    <a:lumMod val="75000"/>
                  </a:schemeClr>
                </a:solidFill>
              </a:rPr>
              <a:t> </a:t>
            </a:r>
            <a:r>
              <a:rPr lang="en-US" sz="7500" dirty="0" err="1" smtClean="0">
                <a:solidFill>
                  <a:schemeClr val="accent3">
                    <a:lumMod val="50000"/>
                  </a:schemeClr>
                </a:solidFill>
              </a:rPr>
              <a:t>ation</a:t>
            </a:r>
            <a:endParaRPr lang="en-US" sz="7500" dirty="0">
              <a:solidFill>
                <a:schemeClr val="accent3">
                  <a:lumMod val="50000"/>
                </a:schemeClr>
              </a:solidFill>
            </a:endParaRPr>
          </a:p>
        </p:txBody>
      </p:sp>
    </p:spTree>
    <p:extLst>
      <p:ext uri="{BB962C8B-B14F-4D97-AF65-F5344CB8AC3E}">
        <p14:creationId xmlns:p14="http://schemas.microsoft.com/office/powerpoint/2010/main" val="15108135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4500" dirty="0" smtClean="0"/>
              <a:t>A Joint Model of the Word Form</a:t>
            </a:r>
            <a:br>
              <a:rPr lang="en-US" sz="4500" dirty="0" smtClean="0"/>
            </a:br>
            <a:r>
              <a:rPr lang="en-US" sz="4500" dirty="0" smtClean="0"/>
              <a:t>(</a:t>
            </a:r>
            <a:r>
              <a:rPr lang="en-US" sz="4500" dirty="0" err="1" smtClean="0"/>
              <a:t>Cotterell</a:t>
            </a:r>
            <a:r>
              <a:rPr lang="en-US" sz="4500" dirty="0" smtClean="0"/>
              <a:t> et al. 2016)</a:t>
            </a:r>
            <a:endParaRPr lang="en-US" sz="4500" dirty="0"/>
          </a:p>
        </p:txBody>
      </p:sp>
    </p:spTree>
    <p:extLst>
      <p:ext uri="{BB962C8B-B14F-4D97-AF65-F5344CB8AC3E}">
        <p14:creationId xmlns:p14="http://schemas.microsoft.com/office/powerpoint/2010/main" val="1567496128"/>
      </p:ext>
    </p:extLst>
  </p:cSld>
  <p:clrMapOvr>
    <a:masterClrMapping/>
  </p:clrMapOvr>
  <mc:AlternateContent xmlns:mc="http://schemas.openxmlformats.org/markup-compatibility/2006" xmlns:p14="http://schemas.microsoft.com/office/powerpoint/2010/main">
    <mc:Choice Requires="p14">
      <p:transition spd="slow" p14:dur="2000" advTm="5436"/>
    </mc:Choice>
    <mc:Fallback xmlns="">
      <p:transition spd="slow" advTm="5436"/>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p:cNvSpPr>
            <a:spLocks noGrp="1"/>
          </p:cNvSpPr>
          <p:nvPr>
            <p:ph type="title"/>
          </p:nvPr>
        </p:nvSpPr>
        <p:spPr>
          <a:xfrm>
            <a:off x="457200" y="274638"/>
            <a:ext cx="8229600" cy="1143000"/>
          </a:xfrm>
        </p:spPr>
        <p:txBody>
          <a:bodyPr>
            <a:normAutofit fontScale="90000"/>
          </a:bodyPr>
          <a:lstStyle/>
          <a:p>
            <a:r>
              <a:rPr lang="en-US" dirty="0" smtClean="0"/>
              <a:t>The First Three Random Variables</a:t>
            </a:r>
            <a:endParaRPr lang="en-US" dirty="0"/>
          </a:p>
        </p:txBody>
      </p:sp>
      <p:pic>
        <p:nvPicPr>
          <p:cNvPr id="3" name="Picture 2"/>
          <p:cNvPicPr>
            <a:picLocks noChangeAspect="1"/>
          </p:cNvPicPr>
          <p:nvPr/>
        </p:nvPicPr>
        <p:blipFill>
          <a:blip r:embed="rId4"/>
          <a:stretch>
            <a:fillRect/>
          </a:stretch>
        </p:blipFill>
        <p:spPr>
          <a:xfrm>
            <a:off x="713117" y="1789981"/>
            <a:ext cx="7717766" cy="3307614"/>
          </a:xfrm>
          <a:prstGeom prst="rect">
            <a:avLst/>
          </a:prstGeom>
        </p:spPr>
      </p:pic>
    </p:spTree>
    <p:custDataLst>
      <p:tags r:id="rId1"/>
    </p:custDataLst>
    <p:extLst>
      <p:ext uri="{BB962C8B-B14F-4D97-AF65-F5344CB8AC3E}">
        <p14:creationId xmlns:p14="http://schemas.microsoft.com/office/powerpoint/2010/main" val="1759425703"/>
      </p:ext>
    </p:extLst>
  </p:cSld>
  <p:clrMapOvr>
    <a:masterClrMapping/>
  </p:clrMapOvr>
  <mc:AlternateContent xmlns:mc="http://schemas.openxmlformats.org/markup-compatibility/2006" xmlns:p14="http://schemas.microsoft.com/office/powerpoint/2010/main">
    <mc:Choice Requires="p14">
      <p:transition spd="slow" p14:dur="2000" advTm="21456"/>
    </mc:Choice>
    <mc:Fallback xmlns="">
      <p:transition spd="slow" advTm="2145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First Three Random Variables</a:t>
            </a:r>
            <a:endParaRPr lang="en-US" dirty="0"/>
          </a:p>
        </p:txBody>
      </p:sp>
      <p:pic>
        <p:nvPicPr>
          <p:cNvPr id="4" name="Picture 3"/>
          <p:cNvPicPr>
            <a:picLocks noChangeAspect="1"/>
          </p:cNvPicPr>
          <p:nvPr/>
        </p:nvPicPr>
        <p:blipFill>
          <a:blip r:embed="rId3"/>
          <a:stretch>
            <a:fillRect/>
          </a:stretch>
        </p:blipFill>
        <p:spPr>
          <a:xfrm>
            <a:off x="-69011" y="1315632"/>
            <a:ext cx="9143998" cy="1956633"/>
          </a:xfrm>
          <a:prstGeom prst="rect">
            <a:avLst/>
          </a:prstGeom>
        </p:spPr>
      </p:pic>
      <p:pic>
        <p:nvPicPr>
          <p:cNvPr id="27" name="Picture 26"/>
          <p:cNvPicPr>
            <a:picLocks noChangeAspect="1"/>
          </p:cNvPicPr>
          <p:nvPr/>
        </p:nvPicPr>
        <p:blipFill>
          <a:blip r:embed="rId4"/>
          <a:stretch>
            <a:fillRect/>
          </a:stretch>
        </p:blipFill>
        <p:spPr>
          <a:xfrm>
            <a:off x="3729998" y="1942426"/>
            <a:ext cx="669472" cy="809665"/>
          </a:xfrm>
          <a:prstGeom prst="rect">
            <a:avLst/>
          </a:prstGeom>
        </p:spPr>
      </p:pic>
      <p:pic>
        <p:nvPicPr>
          <p:cNvPr id="28" name="Picture 27"/>
          <p:cNvPicPr>
            <a:picLocks noChangeAspect="1"/>
          </p:cNvPicPr>
          <p:nvPr/>
        </p:nvPicPr>
        <p:blipFill>
          <a:blip r:embed="rId5"/>
          <a:stretch>
            <a:fillRect/>
          </a:stretch>
        </p:blipFill>
        <p:spPr>
          <a:xfrm>
            <a:off x="3769889" y="1933620"/>
            <a:ext cx="664928" cy="842079"/>
          </a:xfrm>
          <a:prstGeom prst="rect">
            <a:avLst/>
          </a:prstGeom>
        </p:spPr>
      </p:pic>
      <p:pic>
        <p:nvPicPr>
          <p:cNvPr id="29" name="Picture 28"/>
          <p:cNvPicPr>
            <a:picLocks noChangeAspect="1"/>
          </p:cNvPicPr>
          <p:nvPr/>
        </p:nvPicPr>
        <p:blipFill>
          <a:blip r:embed="rId6"/>
          <a:stretch>
            <a:fillRect/>
          </a:stretch>
        </p:blipFill>
        <p:spPr>
          <a:xfrm>
            <a:off x="3773827" y="1980845"/>
            <a:ext cx="682237" cy="773202"/>
          </a:xfrm>
          <a:prstGeom prst="rect">
            <a:avLst/>
          </a:prstGeom>
        </p:spPr>
      </p:pic>
      <p:grpSp>
        <p:nvGrpSpPr>
          <p:cNvPr id="11" name="Group 10"/>
          <p:cNvGrpSpPr/>
          <p:nvPr/>
        </p:nvGrpSpPr>
        <p:grpSpPr>
          <a:xfrm>
            <a:off x="1706880" y="1730068"/>
            <a:ext cx="1127760" cy="1127760"/>
            <a:chOff x="1188720" y="4313259"/>
            <a:chExt cx="1127760" cy="1127760"/>
          </a:xfrm>
        </p:grpSpPr>
        <p:cxnSp>
          <p:nvCxnSpPr>
            <p:cNvPr id="5" name="Straight Connector 4"/>
            <p:cNvCxnSpPr/>
            <p:nvPr/>
          </p:nvCxnSpPr>
          <p:spPr>
            <a:xfrm flipV="1">
              <a:off x="1188720" y="4313259"/>
              <a:ext cx="1127760" cy="1127760"/>
            </a:xfrm>
            <a:prstGeom prst="line">
              <a:avLst/>
            </a:prstGeom>
            <a:ln w="152400">
              <a:solidFill>
                <a:srgbClr val="C00000"/>
              </a:solidFill>
            </a:ln>
            <a:effectLst>
              <a:outerShdw blurRad="40000" dist="20000" dir="5400000" rotWithShape="0">
                <a:srgbClr val="C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188720" y="4313259"/>
              <a:ext cx="1127760" cy="1127760"/>
            </a:xfrm>
            <a:prstGeom prst="line">
              <a:avLst/>
            </a:prstGeom>
            <a:ln w="152400">
              <a:solidFill>
                <a:srgbClr val="C00000"/>
              </a:solidFill>
            </a:ln>
            <a:effectLst>
              <a:outerShdw blurRad="40000" dist="20000" dir="5400000" rotWithShape="0">
                <a:srgbClr val="C00000">
                  <a:alpha val="38000"/>
                </a:srgbClr>
              </a:outerShdw>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02200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p:cNvGrpSpPr/>
          <p:nvPr/>
        </p:nvGrpSpPr>
        <p:grpSpPr>
          <a:xfrm>
            <a:off x="612855" y="2957317"/>
            <a:ext cx="8866415" cy="1966648"/>
            <a:chOff x="612855" y="2008414"/>
            <a:chExt cx="8866415" cy="1966648"/>
          </a:xfrm>
        </p:grpSpPr>
        <p:sp>
          <p:nvSpPr>
            <p:cNvPr id="4" name="Rectangle 3"/>
            <p:cNvSpPr/>
            <p:nvPr/>
          </p:nvSpPr>
          <p:spPr>
            <a:xfrm>
              <a:off x="612855" y="2805511"/>
              <a:ext cx="8866415" cy="1169551"/>
            </a:xfrm>
            <a:prstGeom prst="rect">
              <a:avLst/>
            </a:prstGeom>
          </p:spPr>
          <p:txBody>
            <a:bodyPr wrap="square">
              <a:spAutoFit/>
            </a:bodyPr>
            <a:lstStyle/>
            <a:p>
              <a:r>
                <a:rPr lang="en-US" sz="7000" dirty="0" smtClean="0">
                  <a:solidFill>
                    <a:schemeClr val="accent2">
                      <a:lumMod val="75000"/>
                    </a:schemeClr>
                  </a:solidFill>
                </a:rPr>
                <a:t>un </a:t>
              </a:r>
              <a:r>
                <a:rPr lang="en-US" sz="7000" dirty="0" smtClean="0">
                  <a:solidFill>
                    <a:schemeClr val="accent5">
                      <a:lumMod val="75000"/>
                    </a:schemeClr>
                  </a:solidFill>
                </a:rPr>
                <a:t>achieve </a:t>
              </a:r>
              <a:r>
                <a:rPr lang="en-US" sz="7000" dirty="0" smtClean="0">
                  <a:solidFill>
                    <a:schemeClr val="accent3">
                      <a:lumMod val="75000"/>
                    </a:schemeClr>
                  </a:solidFill>
                </a:rPr>
                <a:t>able </a:t>
              </a:r>
              <a:r>
                <a:rPr lang="en-US" sz="7000" dirty="0" err="1" smtClean="0">
                  <a:solidFill>
                    <a:schemeClr val="accent4">
                      <a:lumMod val="75000"/>
                    </a:schemeClr>
                  </a:solidFill>
                </a:rPr>
                <a:t>ity</a:t>
              </a:r>
              <a:r>
                <a:rPr lang="en-US" sz="7000" dirty="0" smtClean="0">
                  <a:solidFill>
                    <a:schemeClr val="accent4">
                      <a:lumMod val="75000"/>
                    </a:schemeClr>
                  </a:solidFill>
                </a:rPr>
                <a:t> </a:t>
              </a:r>
              <a:endParaRPr lang="en-US" sz="7000" dirty="0">
                <a:solidFill>
                  <a:schemeClr val="accent4">
                    <a:lumMod val="75000"/>
                  </a:schemeClr>
                </a:solidFill>
              </a:endParaRPr>
            </a:p>
          </p:txBody>
        </p:sp>
        <p:cxnSp>
          <p:nvCxnSpPr>
            <p:cNvPr id="6" name="Straight Connector 5"/>
            <p:cNvCxnSpPr/>
            <p:nvPr/>
          </p:nvCxnSpPr>
          <p:spPr>
            <a:xfrm flipH="1">
              <a:off x="2498271" y="2008414"/>
              <a:ext cx="506188" cy="1045029"/>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3" name="Group 32"/>
          <p:cNvGrpSpPr/>
          <p:nvPr/>
        </p:nvGrpSpPr>
        <p:grpSpPr>
          <a:xfrm>
            <a:off x="1126671" y="2957317"/>
            <a:ext cx="2736713" cy="1016135"/>
            <a:chOff x="1126671" y="2008414"/>
            <a:chExt cx="2736713" cy="1016135"/>
          </a:xfrm>
        </p:grpSpPr>
        <p:sp>
          <p:nvSpPr>
            <p:cNvPr id="10" name="Rectangle 9"/>
            <p:cNvSpPr/>
            <p:nvPr/>
          </p:nvSpPr>
          <p:spPr>
            <a:xfrm>
              <a:off x="1126671" y="2547495"/>
              <a:ext cx="2736713" cy="477054"/>
            </a:xfrm>
            <a:prstGeom prst="rect">
              <a:avLst/>
            </a:prstGeom>
          </p:spPr>
          <p:txBody>
            <a:bodyPr wrap="square">
              <a:spAutoFit/>
            </a:bodyPr>
            <a:lstStyle/>
            <a:p>
              <a:r>
                <a:rPr lang="en-US" sz="2500" dirty="0" smtClean="0">
                  <a:solidFill>
                    <a:schemeClr val="accent2">
                      <a:lumMod val="75000"/>
                    </a:schemeClr>
                  </a:solidFill>
                </a:rPr>
                <a:t>un </a:t>
              </a:r>
              <a:r>
                <a:rPr lang="en-US" sz="2500" dirty="0" smtClean="0">
                  <a:solidFill>
                    <a:schemeClr val="accent5">
                      <a:lumMod val="75000"/>
                    </a:schemeClr>
                  </a:solidFill>
                </a:rPr>
                <a:t>achieve </a:t>
              </a:r>
              <a:r>
                <a:rPr lang="en-US" sz="2500" dirty="0" smtClean="0">
                  <a:solidFill>
                    <a:schemeClr val="accent3">
                      <a:lumMod val="75000"/>
                    </a:schemeClr>
                  </a:solidFill>
                </a:rPr>
                <a:t>able </a:t>
              </a:r>
              <a:r>
                <a:rPr lang="en-US" sz="2500" dirty="0" err="1" smtClean="0">
                  <a:solidFill>
                    <a:schemeClr val="accent4">
                      <a:lumMod val="75000"/>
                    </a:schemeClr>
                  </a:solidFill>
                </a:rPr>
                <a:t>ity</a:t>
              </a:r>
              <a:r>
                <a:rPr lang="en-US" sz="2500" dirty="0" smtClean="0">
                  <a:solidFill>
                    <a:schemeClr val="accent4">
                      <a:lumMod val="75000"/>
                    </a:schemeClr>
                  </a:solidFill>
                </a:rPr>
                <a:t> </a:t>
              </a:r>
              <a:endParaRPr lang="en-US" sz="2500" dirty="0">
                <a:solidFill>
                  <a:schemeClr val="accent4">
                    <a:lumMod val="75000"/>
                  </a:schemeClr>
                </a:solidFill>
              </a:endParaRPr>
            </a:p>
          </p:txBody>
        </p:sp>
        <p:cxnSp>
          <p:nvCxnSpPr>
            <p:cNvPr id="11" name="Straight Connector 10"/>
            <p:cNvCxnSpPr/>
            <p:nvPr/>
          </p:nvCxnSpPr>
          <p:spPr>
            <a:xfrm flipH="1">
              <a:off x="2220686" y="2008414"/>
              <a:ext cx="734787" cy="672880"/>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1" name="Group 30"/>
          <p:cNvGrpSpPr/>
          <p:nvPr/>
        </p:nvGrpSpPr>
        <p:grpSpPr>
          <a:xfrm>
            <a:off x="1818234" y="2906553"/>
            <a:ext cx="7282542" cy="2111947"/>
            <a:chOff x="1747157" y="1921680"/>
            <a:chExt cx="7282542" cy="2111947"/>
          </a:xfrm>
        </p:grpSpPr>
        <p:sp>
          <p:nvSpPr>
            <p:cNvPr id="15" name="TextBox 14"/>
            <p:cNvSpPr txBox="1"/>
            <p:nvPr/>
          </p:nvSpPr>
          <p:spPr>
            <a:xfrm>
              <a:off x="1747157" y="2710188"/>
              <a:ext cx="7282542" cy="1323439"/>
            </a:xfrm>
            <a:prstGeom prst="rect">
              <a:avLst/>
            </a:prstGeom>
            <a:noFill/>
          </p:spPr>
          <p:txBody>
            <a:bodyPr wrap="square" rtlCol="0">
              <a:spAutoFit/>
            </a:bodyPr>
            <a:lstStyle/>
            <a:p>
              <a:r>
                <a:rPr lang="en-US" sz="8000" dirty="0" err="1" smtClean="0">
                  <a:solidFill>
                    <a:schemeClr val="accent6">
                      <a:lumMod val="75000"/>
                    </a:schemeClr>
                  </a:solidFill>
                </a:rPr>
                <a:t>unachieveableity</a:t>
              </a:r>
              <a:r>
                <a:rPr lang="en-US" sz="8000" dirty="0" smtClean="0">
                  <a:solidFill>
                    <a:schemeClr val="accent6">
                      <a:lumMod val="75000"/>
                    </a:schemeClr>
                  </a:solidFill>
                </a:rPr>
                <a:t> </a:t>
              </a:r>
              <a:endParaRPr lang="en-US" sz="8000" dirty="0">
                <a:solidFill>
                  <a:schemeClr val="accent6">
                    <a:lumMod val="75000"/>
                  </a:schemeClr>
                </a:solidFill>
              </a:endParaRPr>
            </a:p>
          </p:txBody>
        </p:sp>
        <p:cxnSp>
          <p:nvCxnSpPr>
            <p:cNvPr id="16" name="Straight Connector 15"/>
            <p:cNvCxnSpPr/>
            <p:nvPr/>
          </p:nvCxnSpPr>
          <p:spPr>
            <a:xfrm>
              <a:off x="4494133" y="1921680"/>
              <a:ext cx="257901" cy="1029587"/>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4" name="Group 33"/>
          <p:cNvGrpSpPr/>
          <p:nvPr/>
        </p:nvGrpSpPr>
        <p:grpSpPr>
          <a:xfrm>
            <a:off x="3863383" y="2873036"/>
            <a:ext cx="2439446" cy="1100178"/>
            <a:chOff x="3863383" y="1924133"/>
            <a:chExt cx="2439446" cy="1100178"/>
          </a:xfrm>
        </p:grpSpPr>
        <p:sp>
          <p:nvSpPr>
            <p:cNvPr id="20" name="TextBox 19"/>
            <p:cNvSpPr txBox="1"/>
            <p:nvPr/>
          </p:nvSpPr>
          <p:spPr>
            <a:xfrm>
              <a:off x="3863383" y="2547257"/>
              <a:ext cx="2439446" cy="477054"/>
            </a:xfrm>
            <a:prstGeom prst="rect">
              <a:avLst/>
            </a:prstGeom>
            <a:noFill/>
          </p:spPr>
          <p:txBody>
            <a:bodyPr wrap="square" rtlCol="0">
              <a:spAutoFit/>
            </a:bodyPr>
            <a:lstStyle/>
            <a:p>
              <a:r>
                <a:rPr lang="en-US" sz="2500" dirty="0" err="1" smtClean="0">
                  <a:solidFill>
                    <a:schemeClr val="accent6">
                      <a:lumMod val="75000"/>
                    </a:schemeClr>
                  </a:solidFill>
                </a:rPr>
                <a:t>unachieveableity</a:t>
              </a:r>
              <a:r>
                <a:rPr lang="en-US" sz="2500" dirty="0" smtClean="0">
                  <a:solidFill>
                    <a:schemeClr val="accent6">
                      <a:lumMod val="75000"/>
                    </a:schemeClr>
                  </a:solidFill>
                </a:rPr>
                <a:t> </a:t>
              </a:r>
              <a:endParaRPr lang="en-US" sz="2500" dirty="0">
                <a:solidFill>
                  <a:schemeClr val="accent6">
                    <a:lumMod val="75000"/>
                  </a:schemeClr>
                </a:solidFill>
              </a:endParaRPr>
            </a:p>
          </p:txBody>
        </p:sp>
        <p:cxnSp>
          <p:nvCxnSpPr>
            <p:cNvPr id="26" name="Straight Connector 25"/>
            <p:cNvCxnSpPr/>
            <p:nvPr/>
          </p:nvCxnSpPr>
          <p:spPr>
            <a:xfrm>
              <a:off x="4651128" y="1924133"/>
              <a:ext cx="306271" cy="725646"/>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sp>
        <p:nvSpPr>
          <p:cNvPr id="30" name="TextBox 29"/>
          <p:cNvSpPr txBox="1"/>
          <p:nvPr/>
        </p:nvSpPr>
        <p:spPr>
          <a:xfrm>
            <a:off x="6955972" y="5553559"/>
            <a:ext cx="184731" cy="369332"/>
          </a:xfrm>
          <a:prstGeom prst="rect">
            <a:avLst/>
          </a:prstGeom>
          <a:noFill/>
        </p:spPr>
        <p:txBody>
          <a:bodyPr wrap="none" rtlCol="0">
            <a:spAutoFit/>
          </a:bodyPr>
          <a:lstStyle/>
          <a:p>
            <a:endParaRPr lang="en-US" dirty="0"/>
          </a:p>
        </p:txBody>
      </p:sp>
      <p:grpSp>
        <p:nvGrpSpPr>
          <p:cNvPr id="38" name="Group 37"/>
          <p:cNvGrpSpPr/>
          <p:nvPr/>
        </p:nvGrpSpPr>
        <p:grpSpPr>
          <a:xfrm>
            <a:off x="1414107" y="2954116"/>
            <a:ext cx="7282542" cy="2064302"/>
            <a:chOff x="3575961" y="1961834"/>
            <a:chExt cx="7282542" cy="2064302"/>
          </a:xfrm>
        </p:grpSpPr>
        <p:sp>
          <p:nvSpPr>
            <p:cNvPr id="35" name="TextBox 34"/>
            <p:cNvSpPr txBox="1"/>
            <p:nvPr/>
          </p:nvSpPr>
          <p:spPr>
            <a:xfrm>
              <a:off x="3575961" y="2702697"/>
              <a:ext cx="7282542"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cxnSp>
          <p:nvCxnSpPr>
            <p:cNvPr id="36" name="Straight Connector 35"/>
            <p:cNvCxnSpPr/>
            <p:nvPr/>
          </p:nvCxnSpPr>
          <p:spPr>
            <a:xfrm flipH="1">
              <a:off x="8489065" y="1961834"/>
              <a:ext cx="253928" cy="996176"/>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9" name="Group 38"/>
          <p:cNvGrpSpPr/>
          <p:nvPr/>
        </p:nvGrpSpPr>
        <p:grpSpPr>
          <a:xfrm>
            <a:off x="6284819" y="2873456"/>
            <a:ext cx="2439446" cy="1100178"/>
            <a:chOff x="3863383" y="1924133"/>
            <a:chExt cx="2439446" cy="1100178"/>
          </a:xfrm>
        </p:grpSpPr>
        <p:sp>
          <p:nvSpPr>
            <p:cNvPr id="40" name="TextBox 39"/>
            <p:cNvSpPr txBox="1"/>
            <p:nvPr/>
          </p:nvSpPr>
          <p:spPr>
            <a:xfrm>
              <a:off x="3863383" y="2547257"/>
              <a:ext cx="2439446" cy="477054"/>
            </a:xfrm>
            <a:prstGeom prst="rect">
              <a:avLst/>
            </a:prstGeom>
            <a:noFill/>
          </p:spPr>
          <p:txBody>
            <a:bodyPr wrap="square" rtlCol="0">
              <a:spAutoFit/>
            </a:bodyPr>
            <a:lstStyle/>
            <a:p>
              <a:r>
                <a:rPr lang="en-US" sz="2500" dirty="0" err="1" smtClean="0">
                  <a:solidFill>
                    <a:srgbClr val="002060"/>
                  </a:solidFill>
                </a:rPr>
                <a:t>unachievability</a:t>
              </a:r>
              <a:r>
                <a:rPr lang="en-US" sz="2500" dirty="0" smtClean="0">
                  <a:solidFill>
                    <a:srgbClr val="002060"/>
                  </a:solidFill>
                </a:rPr>
                <a:t> </a:t>
              </a:r>
              <a:endParaRPr lang="en-US" sz="2500" dirty="0">
                <a:solidFill>
                  <a:srgbClr val="002060"/>
                </a:solidFill>
              </a:endParaRPr>
            </a:p>
          </p:txBody>
        </p:sp>
        <p:cxnSp>
          <p:nvCxnSpPr>
            <p:cNvPr id="41" name="Straight Connector 40"/>
            <p:cNvCxnSpPr/>
            <p:nvPr/>
          </p:nvCxnSpPr>
          <p:spPr>
            <a:xfrm>
              <a:off x="4651128" y="1924133"/>
              <a:ext cx="306271" cy="725646"/>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sp>
        <p:nvSpPr>
          <p:cNvPr id="43" name="TextBox 42"/>
          <p:cNvSpPr txBox="1"/>
          <p:nvPr/>
        </p:nvSpPr>
        <p:spPr>
          <a:xfrm>
            <a:off x="817326" y="5415059"/>
            <a:ext cx="7915565" cy="1015663"/>
          </a:xfrm>
          <a:prstGeom prst="rect">
            <a:avLst/>
          </a:prstGeom>
          <a:noFill/>
        </p:spPr>
        <p:txBody>
          <a:bodyPr wrap="none" rtlCol="0">
            <a:spAutoFit/>
          </a:bodyPr>
          <a:lstStyle/>
          <a:p>
            <a:r>
              <a:rPr lang="en-US" sz="6000" dirty="0" smtClean="0"/>
              <a:t>Canonical Segmentation </a:t>
            </a:r>
            <a:endParaRPr lang="en-US" sz="6000" dirty="0"/>
          </a:p>
        </p:txBody>
      </p:sp>
      <p:sp>
        <p:nvSpPr>
          <p:cNvPr id="44" name="TextBox 43"/>
          <p:cNvSpPr txBox="1"/>
          <p:nvPr/>
        </p:nvSpPr>
        <p:spPr>
          <a:xfrm>
            <a:off x="1147199" y="5375364"/>
            <a:ext cx="7395889" cy="1015663"/>
          </a:xfrm>
          <a:prstGeom prst="rect">
            <a:avLst/>
          </a:prstGeom>
          <a:noFill/>
        </p:spPr>
        <p:txBody>
          <a:bodyPr wrap="square" rtlCol="0">
            <a:spAutoFit/>
          </a:bodyPr>
          <a:lstStyle/>
          <a:p>
            <a:pPr algn="ctr"/>
            <a:r>
              <a:rPr lang="en-US" sz="6000" dirty="0" smtClean="0"/>
              <a:t>Underlying Form</a:t>
            </a:r>
            <a:endParaRPr lang="en-US" sz="6000" dirty="0"/>
          </a:p>
        </p:txBody>
      </p:sp>
      <p:sp>
        <p:nvSpPr>
          <p:cNvPr id="45" name="TextBox 44"/>
          <p:cNvSpPr txBox="1"/>
          <p:nvPr/>
        </p:nvSpPr>
        <p:spPr>
          <a:xfrm>
            <a:off x="1259454" y="5384362"/>
            <a:ext cx="7395889" cy="1015663"/>
          </a:xfrm>
          <a:prstGeom prst="rect">
            <a:avLst/>
          </a:prstGeom>
          <a:noFill/>
        </p:spPr>
        <p:txBody>
          <a:bodyPr wrap="square" rtlCol="0">
            <a:spAutoFit/>
          </a:bodyPr>
          <a:lstStyle/>
          <a:p>
            <a:pPr algn="ctr"/>
            <a:r>
              <a:rPr lang="en-US" sz="6000" dirty="0" smtClean="0"/>
              <a:t>Word (Surface Form)</a:t>
            </a:r>
            <a:endParaRPr lang="en-US" sz="6000" dirty="0"/>
          </a:p>
        </p:txBody>
      </p:sp>
      <p:pic>
        <p:nvPicPr>
          <p:cNvPr id="2" name="Picture 1"/>
          <p:cNvPicPr>
            <a:picLocks noChangeAspect="1"/>
          </p:cNvPicPr>
          <p:nvPr/>
        </p:nvPicPr>
        <p:blipFill>
          <a:blip r:embed="rId4"/>
          <a:stretch>
            <a:fillRect/>
          </a:stretch>
        </p:blipFill>
        <p:spPr>
          <a:xfrm>
            <a:off x="722612" y="1252819"/>
            <a:ext cx="7686604" cy="1846782"/>
          </a:xfrm>
          <a:prstGeom prst="rect">
            <a:avLst/>
          </a:prstGeom>
        </p:spPr>
      </p:pic>
      <p:pic>
        <p:nvPicPr>
          <p:cNvPr id="7" name="Picture 6"/>
          <p:cNvPicPr>
            <a:picLocks noChangeAspect="1"/>
          </p:cNvPicPr>
          <p:nvPr/>
        </p:nvPicPr>
        <p:blipFill>
          <a:blip r:embed="rId5"/>
          <a:stretch>
            <a:fillRect/>
          </a:stretch>
        </p:blipFill>
        <p:spPr>
          <a:xfrm>
            <a:off x="2498271" y="1846974"/>
            <a:ext cx="669472" cy="809665"/>
          </a:xfrm>
          <a:prstGeom prst="rect">
            <a:avLst/>
          </a:prstGeom>
        </p:spPr>
      </p:pic>
      <p:pic>
        <p:nvPicPr>
          <p:cNvPr id="8" name="Picture 7"/>
          <p:cNvPicPr>
            <a:picLocks noChangeAspect="1"/>
          </p:cNvPicPr>
          <p:nvPr/>
        </p:nvPicPr>
        <p:blipFill>
          <a:blip r:embed="rId6"/>
          <a:stretch>
            <a:fillRect/>
          </a:stretch>
        </p:blipFill>
        <p:spPr>
          <a:xfrm>
            <a:off x="2538162" y="1838168"/>
            <a:ext cx="664928" cy="842079"/>
          </a:xfrm>
          <a:prstGeom prst="rect">
            <a:avLst/>
          </a:prstGeom>
        </p:spPr>
      </p:pic>
      <p:pic>
        <p:nvPicPr>
          <p:cNvPr id="9" name="Picture 8"/>
          <p:cNvPicPr>
            <a:picLocks noChangeAspect="1"/>
          </p:cNvPicPr>
          <p:nvPr/>
        </p:nvPicPr>
        <p:blipFill>
          <a:blip r:embed="rId7"/>
          <a:stretch>
            <a:fillRect/>
          </a:stretch>
        </p:blipFill>
        <p:spPr>
          <a:xfrm>
            <a:off x="2560388" y="1867105"/>
            <a:ext cx="682237" cy="773202"/>
          </a:xfrm>
          <a:prstGeom prst="rect">
            <a:avLst/>
          </a:prstGeom>
        </p:spPr>
      </p:pic>
      <p:sp>
        <p:nvSpPr>
          <p:cNvPr id="28" name="Title 1"/>
          <p:cNvSpPr>
            <a:spLocks noGrp="1"/>
          </p:cNvSpPr>
          <p:nvPr>
            <p:ph type="title"/>
          </p:nvPr>
        </p:nvSpPr>
        <p:spPr>
          <a:xfrm>
            <a:off x="457200" y="274638"/>
            <a:ext cx="8229600" cy="1143000"/>
          </a:xfrm>
        </p:spPr>
        <p:txBody>
          <a:bodyPr>
            <a:normAutofit fontScale="90000"/>
          </a:bodyPr>
          <a:lstStyle/>
          <a:p>
            <a:r>
              <a:rPr lang="en-US" dirty="0" smtClean="0"/>
              <a:t>The First Three Random Variables</a:t>
            </a:r>
            <a:endParaRPr lang="en-US" dirty="0"/>
          </a:p>
        </p:txBody>
      </p:sp>
    </p:spTree>
    <p:custDataLst>
      <p:tags r:id="rId1"/>
    </p:custDataLst>
    <p:extLst>
      <p:ext uri="{BB962C8B-B14F-4D97-AF65-F5344CB8AC3E}">
        <p14:creationId xmlns:p14="http://schemas.microsoft.com/office/powerpoint/2010/main" val="1288699341"/>
      </p:ext>
    </p:extLst>
  </p:cSld>
  <p:clrMapOvr>
    <a:masterClrMapping/>
  </p:clrMapOvr>
  <mc:AlternateContent xmlns:mc="http://schemas.openxmlformats.org/markup-compatibility/2006" xmlns:p14="http://schemas.microsoft.com/office/powerpoint/2010/main">
    <mc:Choice Requires="p14">
      <p:transition spd="slow" p14:dur="2000" advTm="21456"/>
    </mc:Choice>
    <mc:Fallback xmlns="">
      <p:transition spd="slow" advTm="2145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38"/>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45"/>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31"/>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44"/>
                                        </p:tgtEl>
                                        <p:attrNameLst>
                                          <p:attrName>style.visibility</p:attrName>
                                        </p:attrNameLst>
                                      </p:cBhvr>
                                      <p:to>
                                        <p:strVal val="hidden"/>
                                      </p:to>
                                    </p:set>
                                  </p:childTnLst>
                                </p:cTn>
                              </p:par>
                              <p:par>
                                <p:cTn id="29" presetID="1" presetClass="entr" presetSubtype="0" fill="hold"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32"/>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4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3" grpId="1"/>
      <p:bldP spid="44" grpId="0"/>
      <p:bldP spid="44" grpId="1"/>
      <p:bldP spid="45" grpId="0"/>
      <p:bldP spid="45"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Tale of Four Random Variables</a:t>
            </a:r>
            <a:endParaRPr lang="en-US" dirty="0"/>
          </a:p>
        </p:txBody>
      </p:sp>
      <p:pic>
        <p:nvPicPr>
          <p:cNvPr id="4" name="Picture 3"/>
          <p:cNvPicPr>
            <a:picLocks noChangeAspect="1"/>
          </p:cNvPicPr>
          <p:nvPr/>
        </p:nvPicPr>
        <p:blipFill>
          <a:blip r:embed="rId3"/>
          <a:stretch>
            <a:fillRect/>
          </a:stretch>
        </p:blipFill>
        <p:spPr>
          <a:xfrm>
            <a:off x="-69011" y="1498512"/>
            <a:ext cx="9143998" cy="1956633"/>
          </a:xfrm>
          <a:prstGeom prst="rect">
            <a:avLst/>
          </a:prstGeom>
        </p:spPr>
      </p:pic>
      <p:cxnSp>
        <p:nvCxnSpPr>
          <p:cNvPr id="7" name="Straight Connector 6"/>
          <p:cNvCxnSpPr/>
          <p:nvPr/>
        </p:nvCxnSpPr>
        <p:spPr>
          <a:xfrm>
            <a:off x="3855566" y="3111063"/>
            <a:ext cx="509338" cy="1204667"/>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4717360" y="3117220"/>
            <a:ext cx="862263" cy="1284749"/>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6850221" y="4460752"/>
            <a:ext cx="184731" cy="369332"/>
          </a:xfrm>
          <a:prstGeom prst="rect">
            <a:avLst/>
          </a:prstGeom>
          <a:noFill/>
        </p:spPr>
        <p:txBody>
          <a:bodyPr wrap="none" rtlCol="0">
            <a:spAutoFit/>
          </a:bodyPr>
          <a:lstStyle/>
          <a:p>
            <a:endParaRPr lang="en-US" dirty="0"/>
          </a:p>
        </p:txBody>
      </p:sp>
      <p:cxnSp>
        <p:nvCxnSpPr>
          <p:cNvPr id="20" name="Straight Connector 19"/>
          <p:cNvCxnSpPr/>
          <p:nvPr/>
        </p:nvCxnSpPr>
        <p:spPr>
          <a:xfrm flipH="1">
            <a:off x="5932079" y="3210479"/>
            <a:ext cx="1446113" cy="1159747"/>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316006" y="4256996"/>
            <a:ext cx="8827994" cy="938719"/>
          </a:xfrm>
          <a:prstGeom prst="rect">
            <a:avLst/>
          </a:prstGeom>
          <a:solidFill>
            <a:schemeClr val="bg1"/>
          </a:solidFill>
        </p:spPr>
        <p:txBody>
          <a:bodyPr wrap="none" rtlCol="0">
            <a:spAutoFit/>
          </a:bodyPr>
          <a:lstStyle/>
          <a:p>
            <a:r>
              <a:rPr lang="en-US" sz="5500" dirty="0" smtClean="0"/>
              <a:t>Morphological Decomposition</a:t>
            </a:r>
            <a:endParaRPr lang="en-US" sz="5500" dirty="0"/>
          </a:p>
        </p:txBody>
      </p:sp>
      <p:sp>
        <p:nvSpPr>
          <p:cNvPr id="25" name="TextBox 24"/>
          <p:cNvSpPr txBox="1"/>
          <p:nvPr/>
        </p:nvSpPr>
        <p:spPr>
          <a:xfrm>
            <a:off x="833711" y="4295132"/>
            <a:ext cx="7395889" cy="1015663"/>
          </a:xfrm>
          <a:prstGeom prst="rect">
            <a:avLst/>
          </a:prstGeom>
          <a:solidFill>
            <a:schemeClr val="bg1"/>
          </a:solidFill>
        </p:spPr>
        <p:txBody>
          <a:bodyPr wrap="square" rtlCol="0">
            <a:spAutoFit/>
          </a:bodyPr>
          <a:lstStyle/>
          <a:p>
            <a:pPr algn="ctr"/>
            <a:r>
              <a:rPr lang="en-US" sz="6000" smtClean="0"/>
              <a:t>Orthography</a:t>
            </a:r>
            <a:endParaRPr lang="en-US" sz="6000" dirty="0"/>
          </a:p>
        </p:txBody>
      </p:sp>
      <p:sp>
        <p:nvSpPr>
          <p:cNvPr id="26" name="TextBox 25"/>
          <p:cNvSpPr txBox="1"/>
          <p:nvPr/>
        </p:nvSpPr>
        <p:spPr>
          <a:xfrm>
            <a:off x="1290911" y="4297736"/>
            <a:ext cx="7395889" cy="1015663"/>
          </a:xfrm>
          <a:prstGeom prst="rect">
            <a:avLst/>
          </a:prstGeom>
          <a:solidFill>
            <a:schemeClr val="bg1"/>
          </a:solidFill>
        </p:spPr>
        <p:txBody>
          <a:bodyPr wrap="square" rtlCol="0">
            <a:spAutoFit/>
          </a:bodyPr>
          <a:lstStyle/>
          <a:p>
            <a:pPr algn="ctr"/>
            <a:r>
              <a:rPr lang="en-US" sz="6000" dirty="0" smtClean="0"/>
              <a:t>Word Form (a String)</a:t>
            </a:r>
            <a:endParaRPr lang="en-US" sz="6000" dirty="0"/>
          </a:p>
        </p:txBody>
      </p:sp>
      <p:pic>
        <p:nvPicPr>
          <p:cNvPr id="27" name="Picture 26"/>
          <p:cNvPicPr>
            <a:picLocks noChangeAspect="1"/>
          </p:cNvPicPr>
          <p:nvPr/>
        </p:nvPicPr>
        <p:blipFill>
          <a:blip r:embed="rId4"/>
          <a:stretch>
            <a:fillRect/>
          </a:stretch>
        </p:blipFill>
        <p:spPr>
          <a:xfrm>
            <a:off x="3729998" y="2125306"/>
            <a:ext cx="669472" cy="809665"/>
          </a:xfrm>
          <a:prstGeom prst="rect">
            <a:avLst/>
          </a:prstGeom>
        </p:spPr>
      </p:pic>
      <p:pic>
        <p:nvPicPr>
          <p:cNvPr id="28" name="Picture 27"/>
          <p:cNvPicPr>
            <a:picLocks noChangeAspect="1"/>
          </p:cNvPicPr>
          <p:nvPr/>
        </p:nvPicPr>
        <p:blipFill>
          <a:blip r:embed="rId5"/>
          <a:stretch>
            <a:fillRect/>
          </a:stretch>
        </p:blipFill>
        <p:spPr>
          <a:xfrm>
            <a:off x="3769889" y="2116500"/>
            <a:ext cx="664928" cy="842079"/>
          </a:xfrm>
          <a:prstGeom prst="rect">
            <a:avLst/>
          </a:prstGeom>
        </p:spPr>
      </p:pic>
      <p:pic>
        <p:nvPicPr>
          <p:cNvPr id="29" name="Picture 28"/>
          <p:cNvPicPr>
            <a:picLocks noChangeAspect="1"/>
          </p:cNvPicPr>
          <p:nvPr/>
        </p:nvPicPr>
        <p:blipFill>
          <a:blip r:embed="rId6"/>
          <a:stretch>
            <a:fillRect/>
          </a:stretch>
        </p:blipFill>
        <p:spPr>
          <a:xfrm>
            <a:off x="3792115" y="2145437"/>
            <a:ext cx="682237" cy="773202"/>
          </a:xfrm>
          <a:prstGeom prst="rect">
            <a:avLst/>
          </a:prstGeom>
        </p:spPr>
      </p:pic>
      <p:cxnSp>
        <p:nvCxnSpPr>
          <p:cNvPr id="38" name="Straight Connector 37"/>
          <p:cNvCxnSpPr/>
          <p:nvPr/>
        </p:nvCxnSpPr>
        <p:spPr>
          <a:xfrm>
            <a:off x="2319821" y="3250823"/>
            <a:ext cx="1183289" cy="1064907"/>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975417" y="4282912"/>
            <a:ext cx="7509172" cy="1015663"/>
          </a:xfrm>
          <a:prstGeom prst="rect">
            <a:avLst/>
          </a:prstGeom>
          <a:solidFill>
            <a:schemeClr val="bg1"/>
          </a:solidFill>
        </p:spPr>
        <p:txBody>
          <a:bodyPr wrap="none" rtlCol="0">
            <a:spAutoFit/>
          </a:bodyPr>
          <a:lstStyle/>
          <a:p>
            <a:r>
              <a:rPr lang="en-US" sz="6000" dirty="0" smtClean="0"/>
              <a:t>Meaning (Word Vector)</a:t>
            </a:r>
            <a:endParaRPr lang="en-US" sz="6000" dirty="0"/>
          </a:p>
        </p:txBody>
      </p:sp>
    </p:spTree>
    <p:extLst>
      <p:ext uri="{BB962C8B-B14F-4D97-AF65-F5344CB8AC3E}">
        <p14:creationId xmlns:p14="http://schemas.microsoft.com/office/powerpoint/2010/main" val="5456384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20"/>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2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2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7"/>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24"/>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nodeType="clickEffect">
                                  <p:stCondLst>
                                    <p:cond delay="0"/>
                                  </p:stCondLst>
                                  <p:childTnLst>
                                    <p:set>
                                      <p:cBhvr>
                                        <p:cTn id="48" dur="1" fill="hold">
                                          <p:stCondLst>
                                            <p:cond delay="0"/>
                                          </p:stCondLst>
                                        </p:cTn>
                                        <p:tgtEl>
                                          <p:spTgt spid="38"/>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5" grpId="0" animBg="1"/>
      <p:bldP spid="25" grpId="1" animBg="1"/>
      <p:bldP spid="26" grpId="0" animBg="1"/>
      <p:bldP spid="26" grpId="1" animBg="1"/>
      <p:bldP spid="46" grpId="0" animBg="1"/>
      <p:bldP spid="46"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655474" y="1982347"/>
            <a:ext cx="7269491" cy="707886"/>
          </a:xfrm>
          <a:prstGeom prst="rect">
            <a:avLst/>
          </a:prstGeom>
        </p:spPr>
        <p:txBody>
          <a:bodyPr wrap="none">
            <a:spAutoFit/>
          </a:bodyPr>
          <a:lstStyle/>
          <a:p>
            <a:r>
              <a:rPr lang="en-US" sz="4000" dirty="0" smtClean="0"/>
              <a:t>(s=</a:t>
            </a:r>
            <a:r>
              <a:rPr lang="en-US" sz="3000" dirty="0" smtClean="0">
                <a:solidFill>
                  <a:schemeClr val="accent2">
                    <a:lumMod val="75000"/>
                  </a:schemeClr>
                </a:solidFill>
              </a:rPr>
              <a:t>un </a:t>
            </a:r>
            <a:r>
              <a:rPr lang="en-US" sz="3000" dirty="0">
                <a:solidFill>
                  <a:schemeClr val="accent5">
                    <a:lumMod val="75000"/>
                  </a:schemeClr>
                </a:solidFill>
              </a:rPr>
              <a:t>achieve </a:t>
            </a:r>
            <a:r>
              <a:rPr lang="en-US" sz="3000" dirty="0">
                <a:solidFill>
                  <a:schemeClr val="accent3">
                    <a:lumMod val="75000"/>
                  </a:schemeClr>
                </a:solidFill>
              </a:rPr>
              <a:t>able </a:t>
            </a:r>
            <a:r>
              <a:rPr lang="en-US" sz="3000" dirty="0" err="1" smtClean="0">
                <a:solidFill>
                  <a:schemeClr val="accent4">
                    <a:lumMod val="75000"/>
                  </a:schemeClr>
                </a:solidFill>
              </a:rPr>
              <a:t>ity</a:t>
            </a:r>
            <a:r>
              <a:rPr lang="en-US" sz="3000" dirty="0" smtClean="0"/>
              <a:t>,</a:t>
            </a:r>
            <a:r>
              <a:rPr lang="en-US" sz="3000" dirty="0" smtClean="0">
                <a:solidFill>
                  <a:schemeClr val="accent4">
                    <a:lumMod val="75000"/>
                  </a:schemeClr>
                </a:solidFill>
              </a:rPr>
              <a:t> </a:t>
            </a:r>
            <a:r>
              <a:rPr lang="en-US" sz="4000" dirty="0" smtClean="0"/>
              <a:t>u=</a:t>
            </a:r>
            <a:r>
              <a:rPr lang="en-US" sz="3000" dirty="0" err="1" smtClean="0">
                <a:solidFill>
                  <a:schemeClr val="accent6">
                    <a:lumMod val="75000"/>
                  </a:schemeClr>
                </a:solidFill>
              </a:rPr>
              <a:t>unachieveableity</a:t>
            </a:r>
            <a:r>
              <a:rPr lang="en-US" sz="4000" dirty="0" smtClean="0"/>
              <a:t>)</a:t>
            </a:r>
            <a:r>
              <a:rPr lang="en-US" sz="3000" dirty="0" smtClean="0">
                <a:solidFill>
                  <a:schemeClr val="accent4">
                    <a:lumMod val="75000"/>
                  </a:schemeClr>
                </a:solidFill>
              </a:rPr>
              <a:t> </a:t>
            </a:r>
            <a:endParaRPr lang="en-US" sz="3000" dirty="0">
              <a:solidFill>
                <a:schemeClr val="accent4">
                  <a:lumMod val="75000"/>
                </a:schemeClr>
              </a:solidFill>
            </a:endParaRPr>
          </a:p>
        </p:txBody>
      </p:sp>
      <p:sp>
        <p:nvSpPr>
          <p:cNvPr id="9" name="TextBox 8"/>
          <p:cNvSpPr txBox="1"/>
          <p:nvPr/>
        </p:nvSpPr>
        <p:spPr>
          <a:xfrm>
            <a:off x="4166851" y="956224"/>
            <a:ext cx="5000734" cy="1015663"/>
          </a:xfrm>
          <a:prstGeom prst="rect">
            <a:avLst/>
          </a:prstGeom>
          <a:noFill/>
        </p:spPr>
        <p:txBody>
          <a:bodyPr wrap="square" rtlCol="0">
            <a:spAutoFit/>
          </a:bodyPr>
          <a:lstStyle/>
          <a:p>
            <a:r>
              <a:rPr lang="en-US" sz="3000" i="1" dirty="0" smtClean="0"/>
              <a:t>How good is the segmentation- underlying form pair?</a:t>
            </a:r>
            <a:endParaRPr lang="en-US" sz="3000" i="1" dirty="0"/>
          </a:p>
        </p:txBody>
      </p:sp>
      <p:sp>
        <p:nvSpPr>
          <p:cNvPr id="10" name="Rectangle 9"/>
          <p:cNvSpPr/>
          <p:nvPr/>
        </p:nvSpPr>
        <p:spPr>
          <a:xfrm>
            <a:off x="1148873" y="5072107"/>
            <a:ext cx="6881243" cy="707886"/>
          </a:xfrm>
          <a:prstGeom prst="rect">
            <a:avLst/>
          </a:prstGeom>
        </p:spPr>
        <p:txBody>
          <a:bodyPr wrap="none">
            <a:spAutoFit/>
          </a:bodyPr>
          <a:lstStyle/>
          <a:p>
            <a:r>
              <a:rPr lang="en-US" sz="4000" dirty="0" smtClean="0"/>
              <a:t>(u=</a:t>
            </a:r>
            <a:r>
              <a:rPr lang="en-US" sz="3000" dirty="0" err="1" smtClean="0">
                <a:solidFill>
                  <a:schemeClr val="accent6">
                    <a:lumMod val="75000"/>
                  </a:schemeClr>
                </a:solidFill>
              </a:rPr>
              <a:t>unachieveableity</a:t>
            </a:r>
            <a:r>
              <a:rPr lang="en-US" sz="3000" dirty="0" smtClean="0">
                <a:solidFill>
                  <a:schemeClr val="accent6">
                    <a:lumMod val="75000"/>
                  </a:schemeClr>
                </a:solidFill>
              </a:rPr>
              <a:t>, </a:t>
            </a:r>
            <a:r>
              <a:rPr lang="en-US" sz="4000" dirty="0" smtClean="0"/>
              <a:t>w=</a:t>
            </a:r>
            <a:r>
              <a:rPr lang="en-US" sz="3000" dirty="0" err="1" smtClean="0">
                <a:solidFill>
                  <a:srgbClr val="002060"/>
                </a:solidFill>
              </a:rPr>
              <a:t>unachievability</a:t>
            </a:r>
            <a:r>
              <a:rPr lang="en-US" sz="4000" dirty="0" smtClean="0"/>
              <a:t>)</a:t>
            </a:r>
            <a:r>
              <a:rPr lang="en-US" sz="3000" dirty="0" smtClean="0">
                <a:solidFill>
                  <a:schemeClr val="accent4">
                    <a:lumMod val="75000"/>
                  </a:schemeClr>
                </a:solidFill>
              </a:rPr>
              <a:t> </a:t>
            </a:r>
            <a:endParaRPr lang="en-US" sz="3000" dirty="0">
              <a:solidFill>
                <a:schemeClr val="accent4">
                  <a:lumMod val="75000"/>
                </a:schemeClr>
              </a:solidFill>
            </a:endParaRPr>
          </a:p>
        </p:txBody>
      </p:sp>
      <p:sp>
        <p:nvSpPr>
          <p:cNvPr id="12" name="TextBox 11"/>
          <p:cNvSpPr txBox="1"/>
          <p:nvPr/>
        </p:nvSpPr>
        <p:spPr>
          <a:xfrm>
            <a:off x="4257566" y="4122544"/>
            <a:ext cx="4685049" cy="1015663"/>
          </a:xfrm>
          <a:prstGeom prst="rect">
            <a:avLst/>
          </a:prstGeom>
          <a:noFill/>
        </p:spPr>
        <p:txBody>
          <a:bodyPr wrap="square" rtlCol="0">
            <a:spAutoFit/>
          </a:bodyPr>
          <a:lstStyle/>
          <a:p>
            <a:r>
              <a:rPr lang="en-US" sz="3000" i="1" dirty="0" smtClean="0"/>
              <a:t>How good is the underlying form-word pair?</a:t>
            </a:r>
            <a:endParaRPr lang="en-US" sz="3000" i="1" dirty="0"/>
          </a:p>
        </p:txBody>
      </p:sp>
      <p:pic>
        <p:nvPicPr>
          <p:cNvPr id="21" name="Picture 20"/>
          <p:cNvPicPr>
            <a:picLocks noChangeAspect="1"/>
          </p:cNvPicPr>
          <p:nvPr/>
        </p:nvPicPr>
        <p:blipFill>
          <a:blip r:embed="rId4"/>
          <a:stretch>
            <a:fillRect/>
          </a:stretch>
        </p:blipFill>
        <p:spPr>
          <a:xfrm>
            <a:off x="94686" y="2997541"/>
            <a:ext cx="8945901" cy="629036"/>
          </a:xfrm>
          <a:prstGeom prst="rect">
            <a:avLst/>
          </a:prstGeom>
        </p:spPr>
      </p:pic>
      <p:pic>
        <p:nvPicPr>
          <p:cNvPr id="23" name="Picture 22"/>
          <p:cNvPicPr>
            <a:picLocks noChangeAspect="1"/>
          </p:cNvPicPr>
          <p:nvPr/>
        </p:nvPicPr>
        <p:blipFill>
          <a:blip r:embed="rId5"/>
          <a:stretch>
            <a:fillRect/>
          </a:stretch>
        </p:blipFill>
        <p:spPr>
          <a:xfrm>
            <a:off x="97972" y="3003384"/>
            <a:ext cx="8942615" cy="629955"/>
          </a:xfrm>
          <a:prstGeom prst="rect">
            <a:avLst/>
          </a:prstGeom>
        </p:spPr>
      </p:pic>
      <p:pic>
        <p:nvPicPr>
          <p:cNvPr id="25" name="Picture 24"/>
          <p:cNvPicPr>
            <a:picLocks noChangeAspect="1"/>
          </p:cNvPicPr>
          <p:nvPr/>
        </p:nvPicPr>
        <p:blipFill>
          <a:blip r:embed="rId6"/>
          <a:stretch>
            <a:fillRect/>
          </a:stretch>
        </p:blipFill>
        <p:spPr>
          <a:xfrm>
            <a:off x="94685" y="3003153"/>
            <a:ext cx="8945902" cy="630186"/>
          </a:xfrm>
          <a:prstGeom prst="rect">
            <a:avLst/>
          </a:prstGeom>
        </p:spPr>
      </p:pic>
      <p:pic>
        <p:nvPicPr>
          <p:cNvPr id="26" name="Picture 25"/>
          <p:cNvPicPr>
            <a:picLocks noChangeAspect="1"/>
          </p:cNvPicPr>
          <p:nvPr/>
        </p:nvPicPr>
        <p:blipFill>
          <a:blip r:embed="rId7"/>
          <a:stretch>
            <a:fillRect/>
          </a:stretch>
        </p:blipFill>
        <p:spPr>
          <a:xfrm>
            <a:off x="655474" y="938355"/>
            <a:ext cx="3329958" cy="938646"/>
          </a:xfrm>
          <a:prstGeom prst="rect">
            <a:avLst/>
          </a:prstGeom>
        </p:spPr>
      </p:pic>
      <p:pic>
        <p:nvPicPr>
          <p:cNvPr id="27" name="Picture 26"/>
          <p:cNvPicPr>
            <a:picLocks noChangeAspect="1"/>
          </p:cNvPicPr>
          <p:nvPr/>
        </p:nvPicPr>
        <p:blipFill>
          <a:blip r:embed="rId8"/>
          <a:stretch>
            <a:fillRect/>
          </a:stretch>
        </p:blipFill>
        <p:spPr>
          <a:xfrm>
            <a:off x="542434" y="4194419"/>
            <a:ext cx="3442998" cy="903787"/>
          </a:xfrm>
          <a:prstGeom prst="rect">
            <a:avLst/>
          </a:prstGeom>
        </p:spPr>
      </p:pic>
      <p:pic>
        <p:nvPicPr>
          <p:cNvPr id="28" name="Picture 27"/>
          <p:cNvPicPr>
            <a:picLocks noChangeAspect="1"/>
          </p:cNvPicPr>
          <p:nvPr/>
        </p:nvPicPr>
        <p:blipFill>
          <a:blip r:embed="rId9"/>
          <a:stretch>
            <a:fillRect/>
          </a:stretch>
        </p:blipFill>
        <p:spPr>
          <a:xfrm>
            <a:off x="85530" y="3008325"/>
            <a:ext cx="8955058" cy="630831"/>
          </a:xfrm>
          <a:prstGeom prst="rect">
            <a:avLst/>
          </a:prstGeom>
        </p:spPr>
      </p:pic>
    </p:spTree>
    <p:custDataLst>
      <p:tags r:id="rId1"/>
    </p:custDataLst>
    <p:extLst>
      <p:ext uri="{BB962C8B-B14F-4D97-AF65-F5344CB8AC3E}">
        <p14:creationId xmlns:p14="http://schemas.microsoft.com/office/powerpoint/2010/main" val="1925639889"/>
      </p:ext>
    </p:extLst>
  </p:cSld>
  <p:clrMapOvr>
    <a:masterClrMapping/>
  </p:clrMapOvr>
  <mc:AlternateContent xmlns:mc="http://schemas.openxmlformats.org/markup-compatibility/2006" xmlns:p14="http://schemas.microsoft.com/office/powerpoint/2010/main">
    <mc:Choice Requires="p14">
      <p:transition spd="slow" p14:dur="2000" advTm="40325"/>
    </mc:Choice>
    <mc:Fallback xmlns="">
      <p:transition spd="slow" advTm="4032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25"/>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7"/>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9"/>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26"/>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21"/>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2" nodeType="withEffect">
                                  <p:stCondLst>
                                    <p:cond delay="0"/>
                                  </p:stCondLst>
                                  <p:childTnLst>
                                    <p:set>
                                      <p:cBhvr>
                                        <p:cTn id="40" dur="1" fill="hold">
                                          <p:stCondLst>
                                            <p:cond delay="0"/>
                                          </p:stCondLst>
                                        </p:cTn>
                                        <p:tgtEl>
                                          <p:spTgt spid="7"/>
                                        </p:tgtEl>
                                        <p:attrNameLst>
                                          <p:attrName>style.visibility</p:attrName>
                                        </p:attrNameLst>
                                      </p:cBhvr>
                                      <p:to>
                                        <p:strVal val="visible"/>
                                      </p:to>
                                    </p:set>
                                  </p:childTnLst>
                                </p:cTn>
                              </p:par>
                              <p:par>
                                <p:cTn id="41" presetID="1" presetClass="entr" presetSubtype="0" fill="hold" grpId="2" nodeType="withEffect">
                                  <p:stCondLst>
                                    <p:cond delay="0"/>
                                  </p:stCondLst>
                                  <p:childTnLst>
                                    <p:set>
                                      <p:cBhvr>
                                        <p:cTn id="42" dur="1" fill="hold">
                                          <p:stCondLst>
                                            <p:cond delay="0"/>
                                          </p:stCondLst>
                                        </p:cTn>
                                        <p:tgtEl>
                                          <p:spTgt spid="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par>
                                <p:cTn id="45" presetID="1" presetClass="exit" presetSubtype="0" fill="hold" grpId="3" nodeType="withEffect">
                                  <p:stCondLst>
                                    <p:cond delay="0"/>
                                  </p:stCondLst>
                                  <p:childTnLst>
                                    <p:set>
                                      <p:cBhvr>
                                        <p:cTn id="46" dur="1" fill="hold">
                                          <p:stCondLst>
                                            <p:cond delay="0"/>
                                          </p:stCondLst>
                                        </p:cTn>
                                        <p:tgtEl>
                                          <p:spTgt spid="7"/>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7" grpId="2"/>
      <p:bldP spid="7" grpId="3"/>
      <p:bldP spid="9" grpId="0"/>
      <p:bldP spid="9" grpId="1"/>
      <p:bldP spid="9" grpId="2"/>
      <p:bldP spid="10" grpId="0"/>
      <p:bldP spid="10" grpId="1"/>
      <p:bldP spid="1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7687" y="697441"/>
            <a:ext cx="10402530" cy="1143000"/>
          </a:xfrm>
        </p:spPr>
        <p:txBody>
          <a:bodyPr>
            <a:noAutofit/>
          </a:bodyPr>
          <a:lstStyle/>
          <a:p>
            <a:r>
              <a:rPr lang="en-US" sz="4500" dirty="0" smtClean="0"/>
              <a:t/>
            </a:r>
            <a:br>
              <a:rPr lang="en-US" sz="4500" dirty="0" smtClean="0"/>
            </a:br>
            <a:r>
              <a:rPr lang="en-US" sz="4500" b="1" dirty="0" smtClean="0"/>
              <a:t>The Adventure Continues: </a:t>
            </a:r>
            <a:br>
              <a:rPr lang="en-US" sz="4500" b="1" dirty="0" smtClean="0"/>
            </a:br>
            <a:r>
              <a:rPr lang="en-US" sz="3500" dirty="0" smtClean="0"/>
              <a:t>The Compositional Semantics of Morphology</a:t>
            </a:r>
            <a:endParaRPr lang="en-US" sz="3500" dirty="0"/>
          </a:p>
        </p:txBody>
      </p:sp>
      <p:pic>
        <p:nvPicPr>
          <p:cNvPr id="4" name="Picture 3"/>
          <p:cNvPicPr>
            <a:picLocks noChangeAspect="1"/>
          </p:cNvPicPr>
          <p:nvPr/>
        </p:nvPicPr>
        <p:blipFill>
          <a:blip r:embed="rId3"/>
          <a:stretch>
            <a:fillRect/>
          </a:stretch>
        </p:blipFill>
        <p:spPr>
          <a:xfrm>
            <a:off x="2672336" y="2604077"/>
            <a:ext cx="3933645" cy="3933645"/>
          </a:xfrm>
          <a:prstGeom prst="rect">
            <a:avLst/>
          </a:prstGeom>
        </p:spPr>
      </p:pic>
    </p:spTree>
    <p:extLst>
      <p:ext uri="{BB962C8B-B14F-4D97-AF65-F5344CB8AC3E}">
        <p14:creationId xmlns:p14="http://schemas.microsoft.com/office/powerpoint/2010/main" val="981226528"/>
      </p:ext>
    </p:extLst>
  </p:cSld>
  <p:clrMapOvr>
    <a:masterClrMapping/>
  </p:clrMapOvr>
  <mc:AlternateContent xmlns:mc="http://schemas.openxmlformats.org/markup-compatibility/2006" xmlns:p14="http://schemas.microsoft.com/office/powerpoint/2010/main">
    <mc:Choice Requires="p14">
      <p:transition spd="slow" p14:dur="2000" advTm="5436"/>
    </mc:Choice>
    <mc:Fallback xmlns="">
      <p:transition spd="slow" advTm="5436"/>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Coherence</a:t>
            </a:r>
            <a:endParaRPr lang="en-US" dirty="0"/>
          </a:p>
        </p:txBody>
      </p:sp>
      <p:sp>
        <p:nvSpPr>
          <p:cNvPr id="3" name="TextBox 2"/>
          <p:cNvSpPr txBox="1"/>
          <p:nvPr/>
        </p:nvSpPr>
        <p:spPr>
          <a:xfrm>
            <a:off x="1846410" y="1106581"/>
            <a:ext cx="6296928" cy="1015663"/>
          </a:xfrm>
          <a:prstGeom prst="rect">
            <a:avLst/>
          </a:prstGeom>
          <a:noFill/>
        </p:spPr>
        <p:txBody>
          <a:bodyPr wrap="square" rtlCol="0">
            <a:spAutoFit/>
          </a:bodyPr>
          <a:lstStyle/>
          <a:p>
            <a:r>
              <a:rPr lang="en-US" sz="6000" dirty="0">
                <a:solidFill>
                  <a:schemeClr val="accent2">
                    <a:lumMod val="75000"/>
                  </a:schemeClr>
                </a:solidFill>
              </a:rPr>
              <a:t>u</a:t>
            </a:r>
            <a:r>
              <a:rPr lang="en-US" sz="6000" dirty="0" smtClean="0">
                <a:solidFill>
                  <a:schemeClr val="accent2">
                    <a:lumMod val="75000"/>
                  </a:schemeClr>
                </a:solidFill>
              </a:rPr>
              <a:t>n</a:t>
            </a:r>
            <a:r>
              <a:rPr lang="en-US" sz="6000" dirty="0" smtClean="0">
                <a:solidFill>
                  <a:schemeClr val="accent6">
                    <a:lumMod val="75000"/>
                  </a:schemeClr>
                </a:solidFill>
              </a:rPr>
              <a:t> </a:t>
            </a:r>
            <a:r>
              <a:rPr lang="en-US" sz="6000" dirty="0" smtClean="0">
                <a:solidFill>
                  <a:schemeClr val="accent5">
                    <a:lumMod val="75000"/>
                  </a:schemeClr>
                </a:solidFill>
              </a:rPr>
              <a:t>achieve</a:t>
            </a:r>
            <a:r>
              <a:rPr lang="en-US" sz="6000" dirty="0" smtClean="0">
                <a:solidFill>
                  <a:schemeClr val="accent6">
                    <a:lumMod val="75000"/>
                  </a:schemeClr>
                </a:solidFill>
              </a:rPr>
              <a:t> </a:t>
            </a:r>
            <a:r>
              <a:rPr lang="en-US" sz="6000" dirty="0" smtClean="0">
                <a:solidFill>
                  <a:schemeClr val="accent3">
                    <a:lumMod val="75000"/>
                  </a:schemeClr>
                </a:solidFill>
              </a:rPr>
              <a:t>able </a:t>
            </a:r>
            <a:r>
              <a:rPr lang="en-US" sz="6000" dirty="0" smtClean="0">
                <a:solidFill>
                  <a:schemeClr val="accent6">
                    <a:lumMod val="75000"/>
                  </a:schemeClr>
                </a:solidFill>
              </a:rPr>
              <a:t> </a:t>
            </a:r>
            <a:r>
              <a:rPr lang="en-US" sz="6000" dirty="0" err="1" smtClean="0">
                <a:solidFill>
                  <a:schemeClr val="accent4">
                    <a:lumMod val="75000"/>
                  </a:schemeClr>
                </a:solidFill>
              </a:rPr>
              <a:t>ity</a:t>
            </a:r>
            <a:r>
              <a:rPr lang="en-US" sz="6000" dirty="0" smtClean="0">
                <a:solidFill>
                  <a:schemeClr val="accent4">
                    <a:lumMod val="75000"/>
                  </a:schemeClr>
                </a:solidFill>
              </a:rPr>
              <a:t> </a:t>
            </a:r>
            <a:endParaRPr lang="en-US" sz="6000" dirty="0">
              <a:solidFill>
                <a:schemeClr val="accent4">
                  <a:lumMod val="75000"/>
                </a:schemeClr>
              </a:solidFill>
            </a:endParaRPr>
          </a:p>
        </p:txBody>
      </p:sp>
      <p:sp>
        <p:nvSpPr>
          <p:cNvPr id="4" name="Rectangle 3"/>
          <p:cNvSpPr/>
          <p:nvPr/>
        </p:nvSpPr>
        <p:spPr>
          <a:xfrm>
            <a:off x="2260121" y="2562838"/>
            <a:ext cx="362303" cy="2572795"/>
          </a:xfrm>
          <a:prstGeom prst="rect">
            <a:avLst/>
          </a:prstGeom>
          <a:solidFill>
            <a:srgbClr val="953634"/>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2260122" y="2858259"/>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2274498" y="3148683"/>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2237116" y="3421853"/>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2268745" y="3677771"/>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2265868" y="395094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262991" y="4206860"/>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2277367" y="4462778"/>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2274490" y="4701443"/>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2271613" y="492285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7" name="Rectangle 16"/>
          <p:cNvSpPr/>
          <p:nvPr/>
        </p:nvSpPr>
        <p:spPr>
          <a:xfrm>
            <a:off x="3865501" y="2574427"/>
            <a:ext cx="362303" cy="2572795"/>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8" name="Straight Connector 17"/>
          <p:cNvCxnSpPr/>
          <p:nvPr/>
        </p:nvCxnSpPr>
        <p:spPr>
          <a:xfrm>
            <a:off x="3865502" y="2869848"/>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879878" y="316027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859749" y="3433442"/>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874125" y="3689360"/>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3871248" y="3962531"/>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868371" y="4218449"/>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3882747" y="447436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3879870" y="471303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3876993" y="4934444"/>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5833620" y="2564980"/>
            <a:ext cx="362303" cy="2572795"/>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8" name="Straight Connector 27"/>
          <p:cNvCxnSpPr/>
          <p:nvPr/>
        </p:nvCxnSpPr>
        <p:spPr>
          <a:xfrm>
            <a:off x="5833621" y="2860401"/>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5847997" y="315082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810615" y="3423995"/>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842244" y="3679913"/>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5839367" y="3953084"/>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5836490" y="420900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5850866" y="4464920"/>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5847989" y="470358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5845112" y="492499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7371006" y="2564980"/>
            <a:ext cx="362303" cy="2572795"/>
          </a:xfrm>
          <a:prstGeom prst="rect">
            <a:avLst/>
          </a:prstGeom>
          <a:solidFill>
            <a:srgbClr val="604A7B"/>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8" name="Straight Connector 37"/>
          <p:cNvCxnSpPr/>
          <p:nvPr/>
        </p:nvCxnSpPr>
        <p:spPr>
          <a:xfrm>
            <a:off x="7371007" y="2860401"/>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a:xfrm>
            <a:off x="7385383" y="315082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7348001" y="3423995"/>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7379630" y="3679913"/>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7376753" y="3953084"/>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7373876" y="420900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388252" y="4464920"/>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7385375" y="468633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7382498" y="492499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49" name="Picture 48"/>
          <p:cNvPicPr>
            <a:picLocks noChangeAspect="1"/>
          </p:cNvPicPr>
          <p:nvPr/>
        </p:nvPicPr>
        <p:blipFill>
          <a:blip r:embed="rId3"/>
          <a:stretch>
            <a:fillRect/>
          </a:stretch>
        </p:blipFill>
        <p:spPr>
          <a:xfrm>
            <a:off x="-23902" y="2256074"/>
            <a:ext cx="1716113" cy="3441700"/>
          </a:xfrm>
          <a:prstGeom prst="rect">
            <a:avLst/>
          </a:prstGeom>
        </p:spPr>
      </p:pic>
      <p:pic>
        <p:nvPicPr>
          <p:cNvPr id="50" name="Picture 49"/>
          <p:cNvPicPr>
            <a:picLocks noChangeAspect="1"/>
          </p:cNvPicPr>
          <p:nvPr/>
        </p:nvPicPr>
        <p:blipFill>
          <a:blip r:embed="rId4"/>
          <a:stretch>
            <a:fillRect/>
          </a:stretch>
        </p:blipFill>
        <p:spPr>
          <a:xfrm flipV="1">
            <a:off x="1570720" y="2071924"/>
            <a:ext cx="889000" cy="3810000"/>
          </a:xfrm>
          <a:prstGeom prst="rect">
            <a:avLst/>
          </a:prstGeom>
        </p:spPr>
      </p:pic>
      <p:pic>
        <p:nvPicPr>
          <p:cNvPr id="51" name="Picture 50"/>
          <p:cNvPicPr>
            <a:picLocks noChangeAspect="1"/>
          </p:cNvPicPr>
          <p:nvPr/>
        </p:nvPicPr>
        <p:blipFill>
          <a:blip r:embed="rId5"/>
          <a:stretch>
            <a:fillRect/>
          </a:stretch>
        </p:blipFill>
        <p:spPr>
          <a:xfrm flipV="1">
            <a:off x="7967811" y="2048084"/>
            <a:ext cx="889000" cy="3810000"/>
          </a:xfrm>
          <a:prstGeom prst="rect">
            <a:avLst/>
          </a:prstGeom>
        </p:spPr>
      </p:pic>
      <p:pic>
        <p:nvPicPr>
          <p:cNvPr id="52" name="Picture 51"/>
          <p:cNvPicPr>
            <a:picLocks noChangeAspect="1"/>
          </p:cNvPicPr>
          <p:nvPr/>
        </p:nvPicPr>
        <p:blipFill>
          <a:blip r:embed="rId6"/>
          <a:stretch>
            <a:fillRect/>
          </a:stretch>
        </p:blipFill>
        <p:spPr>
          <a:xfrm>
            <a:off x="2999113" y="4813564"/>
            <a:ext cx="457200" cy="1155700"/>
          </a:xfrm>
          <a:prstGeom prst="rect">
            <a:avLst/>
          </a:prstGeom>
        </p:spPr>
      </p:pic>
      <p:pic>
        <p:nvPicPr>
          <p:cNvPr id="53" name="Picture 52"/>
          <p:cNvPicPr>
            <a:picLocks noChangeAspect="1"/>
          </p:cNvPicPr>
          <p:nvPr/>
        </p:nvPicPr>
        <p:blipFill>
          <a:blip r:embed="rId6"/>
          <a:stretch>
            <a:fillRect/>
          </a:stretch>
        </p:blipFill>
        <p:spPr>
          <a:xfrm>
            <a:off x="4766274" y="4798434"/>
            <a:ext cx="457200" cy="1155700"/>
          </a:xfrm>
          <a:prstGeom prst="rect">
            <a:avLst/>
          </a:prstGeom>
        </p:spPr>
      </p:pic>
      <p:pic>
        <p:nvPicPr>
          <p:cNvPr id="54" name="Picture 53"/>
          <p:cNvPicPr>
            <a:picLocks noChangeAspect="1"/>
          </p:cNvPicPr>
          <p:nvPr/>
        </p:nvPicPr>
        <p:blipFill>
          <a:blip r:embed="rId6"/>
          <a:stretch>
            <a:fillRect/>
          </a:stretch>
        </p:blipFill>
        <p:spPr>
          <a:xfrm>
            <a:off x="6679304" y="4761852"/>
            <a:ext cx="457200" cy="1155700"/>
          </a:xfrm>
          <a:prstGeom prst="rect">
            <a:avLst/>
          </a:prstGeom>
        </p:spPr>
      </p:pic>
      <p:sp>
        <p:nvSpPr>
          <p:cNvPr id="55" name="TextBox 54"/>
          <p:cNvSpPr txBox="1"/>
          <p:nvPr/>
        </p:nvSpPr>
        <p:spPr>
          <a:xfrm>
            <a:off x="1279185" y="5433196"/>
            <a:ext cx="6688626" cy="1015663"/>
          </a:xfrm>
          <a:prstGeom prst="rect">
            <a:avLst/>
          </a:prstGeom>
          <a:solidFill>
            <a:schemeClr val="bg1"/>
          </a:solidFill>
        </p:spPr>
        <p:txBody>
          <a:bodyPr wrap="square" rtlCol="0">
            <a:spAutoFit/>
          </a:bodyPr>
          <a:lstStyle/>
          <a:p>
            <a:pPr algn="ctr"/>
            <a:r>
              <a:rPr lang="en-US" sz="3000" dirty="0" smtClean="0">
                <a:solidFill>
                  <a:srgbClr val="FF2F92"/>
                </a:solidFill>
                <a:latin typeface="Comic Sans MS" charset="0"/>
                <a:ea typeface="Comic Sans MS" charset="0"/>
                <a:cs typeface="Comic Sans MS" charset="0"/>
              </a:rPr>
              <a:t>A function that stiches together </a:t>
            </a:r>
          </a:p>
          <a:p>
            <a:pPr algn="ctr"/>
            <a:r>
              <a:rPr lang="en-US" sz="3000" i="1" dirty="0" smtClean="0">
                <a:solidFill>
                  <a:srgbClr val="FF2F92"/>
                </a:solidFill>
                <a:latin typeface="Comic Sans MS" charset="0"/>
                <a:ea typeface="Comic Sans MS" charset="0"/>
                <a:cs typeface="Comic Sans MS" charset="0"/>
              </a:rPr>
              <a:t>the meaning </a:t>
            </a:r>
            <a:r>
              <a:rPr lang="en-US" sz="3000" dirty="0" smtClean="0">
                <a:solidFill>
                  <a:srgbClr val="FF2F92"/>
                </a:solidFill>
                <a:latin typeface="Comic Sans MS" charset="0"/>
                <a:ea typeface="Comic Sans MS" charset="0"/>
                <a:cs typeface="Comic Sans MS" charset="0"/>
              </a:rPr>
              <a:t>of morphemes</a:t>
            </a:r>
            <a:endParaRPr lang="en-US" sz="3000" dirty="0">
              <a:solidFill>
                <a:srgbClr val="FF2F92"/>
              </a:solidFill>
              <a:latin typeface="Comic Sans MS" charset="0"/>
              <a:ea typeface="Comic Sans MS" charset="0"/>
              <a:cs typeface="Comic Sans MS" charset="0"/>
            </a:endParaRPr>
          </a:p>
        </p:txBody>
      </p:sp>
      <p:cxnSp>
        <p:nvCxnSpPr>
          <p:cNvPr id="16" name="Straight Arrow Connector 15"/>
          <p:cNvCxnSpPr/>
          <p:nvPr/>
        </p:nvCxnSpPr>
        <p:spPr>
          <a:xfrm flipH="1" flipV="1">
            <a:off x="810884" y="4813566"/>
            <a:ext cx="850583" cy="884208"/>
          </a:xfrm>
          <a:prstGeom prst="straightConnector1">
            <a:avLst/>
          </a:prstGeom>
          <a:ln w="63500">
            <a:solidFill>
              <a:srgbClr val="FF2F92"/>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27933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9"/>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3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3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2"/>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33"/>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34"/>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35"/>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3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38"/>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39"/>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40"/>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41"/>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2"/>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43"/>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44"/>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45"/>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46"/>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49"/>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50"/>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52"/>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53"/>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54"/>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51"/>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55"/>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17" grpId="0" animBg="1"/>
      <p:bldP spid="27" grpId="0" animBg="1"/>
      <p:bldP spid="37" grpId="0" animBg="1"/>
      <p:bldP spid="5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Coherence</a:t>
            </a:r>
            <a:endParaRPr lang="en-US" dirty="0"/>
          </a:p>
        </p:txBody>
      </p:sp>
      <p:sp>
        <p:nvSpPr>
          <p:cNvPr id="3" name="TextBox 2"/>
          <p:cNvSpPr txBox="1"/>
          <p:nvPr/>
        </p:nvSpPr>
        <p:spPr>
          <a:xfrm>
            <a:off x="949965" y="2339935"/>
            <a:ext cx="3859376" cy="646331"/>
          </a:xfrm>
          <a:prstGeom prst="rect">
            <a:avLst/>
          </a:prstGeom>
          <a:noFill/>
        </p:spPr>
        <p:txBody>
          <a:bodyPr wrap="square" rtlCol="0">
            <a:spAutoFit/>
          </a:bodyPr>
          <a:lstStyle/>
          <a:p>
            <a:r>
              <a:rPr lang="en-US" sz="3600" dirty="0">
                <a:solidFill>
                  <a:schemeClr val="accent2">
                    <a:lumMod val="75000"/>
                  </a:schemeClr>
                </a:solidFill>
              </a:rPr>
              <a:t>un</a:t>
            </a:r>
            <a:r>
              <a:rPr lang="en-US" sz="3600" dirty="0">
                <a:solidFill>
                  <a:schemeClr val="accent6">
                    <a:lumMod val="75000"/>
                  </a:schemeClr>
                </a:solidFill>
              </a:rPr>
              <a:t> </a:t>
            </a:r>
            <a:r>
              <a:rPr lang="en-US" sz="3600" dirty="0">
                <a:solidFill>
                  <a:schemeClr val="accent5">
                    <a:lumMod val="75000"/>
                  </a:schemeClr>
                </a:solidFill>
              </a:rPr>
              <a:t>achieve</a:t>
            </a:r>
            <a:r>
              <a:rPr lang="en-US" sz="3600" dirty="0">
                <a:solidFill>
                  <a:schemeClr val="accent6">
                    <a:lumMod val="75000"/>
                  </a:schemeClr>
                </a:solidFill>
              </a:rPr>
              <a:t> </a:t>
            </a:r>
            <a:r>
              <a:rPr lang="en-US" sz="3600" dirty="0" smtClean="0">
                <a:solidFill>
                  <a:schemeClr val="accent3">
                    <a:lumMod val="75000"/>
                  </a:schemeClr>
                </a:solidFill>
              </a:rPr>
              <a:t>able</a:t>
            </a:r>
            <a:r>
              <a:rPr lang="en-US" sz="3600" dirty="0" smtClean="0">
                <a:solidFill>
                  <a:schemeClr val="accent6">
                    <a:lumMod val="75000"/>
                  </a:schemeClr>
                </a:solidFill>
              </a:rPr>
              <a:t> </a:t>
            </a:r>
            <a:r>
              <a:rPr lang="en-US" sz="3600" dirty="0" err="1">
                <a:solidFill>
                  <a:schemeClr val="accent4">
                    <a:lumMod val="75000"/>
                  </a:schemeClr>
                </a:solidFill>
              </a:rPr>
              <a:t>ity</a:t>
            </a:r>
            <a:r>
              <a:rPr lang="en-US" sz="3600" dirty="0">
                <a:solidFill>
                  <a:schemeClr val="accent4">
                    <a:lumMod val="75000"/>
                  </a:schemeClr>
                </a:solidFill>
              </a:rPr>
              <a:t> </a:t>
            </a:r>
          </a:p>
        </p:txBody>
      </p:sp>
      <p:sp>
        <p:nvSpPr>
          <p:cNvPr id="4" name="Rectangle 3"/>
          <p:cNvSpPr/>
          <p:nvPr/>
        </p:nvSpPr>
        <p:spPr>
          <a:xfrm>
            <a:off x="1387408" y="3312564"/>
            <a:ext cx="303372" cy="1403240"/>
          </a:xfrm>
          <a:prstGeom prst="rect">
            <a:avLst/>
          </a:prstGeom>
          <a:solidFill>
            <a:srgbClr val="953634"/>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 name="Straight Connector 8"/>
          <p:cNvCxnSpPr/>
          <p:nvPr/>
        </p:nvCxnSpPr>
        <p:spPr>
          <a:xfrm>
            <a:off x="1364792" y="354403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1394869" y="37985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1391992" y="40717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1389115" y="43276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1403491" y="45317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49" name="Picture 48"/>
          <p:cNvPicPr>
            <a:picLocks noChangeAspect="1"/>
          </p:cNvPicPr>
          <p:nvPr/>
        </p:nvPicPr>
        <p:blipFill>
          <a:blip r:embed="rId2"/>
          <a:stretch>
            <a:fillRect/>
          </a:stretch>
        </p:blipFill>
        <p:spPr>
          <a:xfrm>
            <a:off x="389364" y="3490866"/>
            <a:ext cx="560601" cy="1124296"/>
          </a:xfrm>
          <a:prstGeom prst="rect">
            <a:avLst/>
          </a:prstGeom>
        </p:spPr>
      </p:pic>
      <p:pic>
        <p:nvPicPr>
          <p:cNvPr id="50" name="Picture 49"/>
          <p:cNvPicPr>
            <a:picLocks noChangeAspect="1"/>
          </p:cNvPicPr>
          <p:nvPr/>
        </p:nvPicPr>
        <p:blipFill>
          <a:blip r:embed="rId3"/>
          <a:stretch>
            <a:fillRect/>
          </a:stretch>
        </p:blipFill>
        <p:spPr>
          <a:xfrm flipV="1">
            <a:off x="1068634" y="3105022"/>
            <a:ext cx="424275" cy="1818321"/>
          </a:xfrm>
          <a:prstGeom prst="rect">
            <a:avLst/>
          </a:prstGeom>
        </p:spPr>
      </p:pic>
      <p:pic>
        <p:nvPicPr>
          <p:cNvPr id="51" name="Picture 50"/>
          <p:cNvPicPr>
            <a:picLocks noChangeAspect="1"/>
          </p:cNvPicPr>
          <p:nvPr/>
        </p:nvPicPr>
        <p:blipFill>
          <a:blip r:embed="rId4"/>
          <a:stretch>
            <a:fillRect/>
          </a:stretch>
        </p:blipFill>
        <p:spPr>
          <a:xfrm flipV="1">
            <a:off x="4483704" y="3029724"/>
            <a:ext cx="459414" cy="1968919"/>
          </a:xfrm>
          <a:prstGeom prst="rect">
            <a:avLst/>
          </a:prstGeom>
        </p:spPr>
      </p:pic>
      <p:sp>
        <p:nvSpPr>
          <p:cNvPr id="110" name="Rectangle 109"/>
          <p:cNvSpPr/>
          <p:nvPr/>
        </p:nvSpPr>
        <p:spPr>
          <a:xfrm>
            <a:off x="2316185" y="3312564"/>
            <a:ext cx="303372" cy="1403240"/>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1" name="Straight Connector 110"/>
          <p:cNvCxnSpPr/>
          <p:nvPr/>
        </p:nvCxnSpPr>
        <p:spPr>
          <a:xfrm>
            <a:off x="2293569" y="354403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a:xfrm>
            <a:off x="2323646" y="37985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2320769" y="40717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2317892" y="43276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2332268" y="45317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6" name="Rectangle 115"/>
          <p:cNvSpPr/>
          <p:nvPr/>
        </p:nvSpPr>
        <p:spPr>
          <a:xfrm>
            <a:off x="3204553" y="3312564"/>
            <a:ext cx="303372" cy="1403240"/>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7" name="Straight Connector 116"/>
          <p:cNvCxnSpPr/>
          <p:nvPr/>
        </p:nvCxnSpPr>
        <p:spPr>
          <a:xfrm>
            <a:off x="3183474" y="3542625"/>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3212014" y="37985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3209137" y="40717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3206260" y="43276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3220636" y="45317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22" name="Rectangle 121"/>
          <p:cNvSpPr/>
          <p:nvPr/>
        </p:nvSpPr>
        <p:spPr>
          <a:xfrm>
            <a:off x="4073485" y="3312564"/>
            <a:ext cx="303372" cy="1403240"/>
          </a:xfrm>
          <a:prstGeom prst="rect">
            <a:avLst/>
          </a:prstGeom>
          <a:solidFill>
            <a:srgbClr val="604A7B"/>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3" name="Straight Connector 122"/>
          <p:cNvCxnSpPr/>
          <p:nvPr/>
        </p:nvCxnSpPr>
        <p:spPr>
          <a:xfrm>
            <a:off x="4055929" y="353243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4" name="Straight Connector 123"/>
          <p:cNvCxnSpPr/>
          <p:nvPr/>
        </p:nvCxnSpPr>
        <p:spPr>
          <a:xfrm>
            <a:off x="4080946" y="37985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a:off x="4078069" y="40717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6" name="Straight Connector 125"/>
          <p:cNvCxnSpPr/>
          <p:nvPr/>
        </p:nvCxnSpPr>
        <p:spPr>
          <a:xfrm>
            <a:off x="4075192" y="43276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7" name="Straight Connector 126"/>
          <p:cNvCxnSpPr/>
          <p:nvPr/>
        </p:nvCxnSpPr>
        <p:spPr>
          <a:xfrm>
            <a:off x="4089568" y="45317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28" name="Picture 127"/>
          <p:cNvPicPr>
            <a:picLocks noChangeAspect="1"/>
          </p:cNvPicPr>
          <p:nvPr/>
        </p:nvPicPr>
        <p:blipFill>
          <a:blip r:embed="rId5"/>
          <a:stretch>
            <a:fillRect/>
          </a:stretch>
        </p:blipFill>
        <p:spPr>
          <a:xfrm>
            <a:off x="1870953" y="4598828"/>
            <a:ext cx="197182" cy="498433"/>
          </a:xfrm>
          <a:prstGeom prst="rect">
            <a:avLst/>
          </a:prstGeom>
        </p:spPr>
      </p:pic>
      <p:pic>
        <p:nvPicPr>
          <p:cNvPr id="129" name="Picture 128"/>
          <p:cNvPicPr>
            <a:picLocks noChangeAspect="1"/>
          </p:cNvPicPr>
          <p:nvPr/>
        </p:nvPicPr>
        <p:blipFill>
          <a:blip r:embed="rId5"/>
          <a:stretch>
            <a:fillRect/>
          </a:stretch>
        </p:blipFill>
        <p:spPr>
          <a:xfrm>
            <a:off x="2845639" y="4604609"/>
            <a:ext cx="197182" cy="498433"/>
          </a:xfrm>
          <a:prstGeom prst="rect">
            <a:avLst/>
          </a:prstGeom>
        </p:spPr>
      </p:pic>
      <p:pic>
        <p:nvPicPr>
          <p:cNvPr id="130" name="Picture 129"/>
          <p:cNvPicPr>
            <a:picLocks noChangeAspect="1"/>
          </p:cNvPicPr>
          <p:nvPr/>
        </p:nvPicPr>
        <p:blipFill>
          <a:blip r:embed="rId5"/>
          <a:stretch>
            <a:fillRect/>
          </a:stretch>
        </p:blipFill>
        <p:spPr>
          <a:xfrm>
            <a:off x="3696130" y="4568147"/>
            <a:ext cx="197182" cy="498433"/>
          </a:xfrm>
          <a:prstGeom prst="rect">
            <a:avLst/>
          </a:prstGeom>
        </p:spPr>
      </p:pic>
      <p:pic>
        <p:nvPicPr>
          <p:cNvPr id="131" name="Picture 130"/>
          <p:cNvPicPr>
            <a:picLocks noChangeAspect="1"/>
          </p:cNvPicPr>
          <p:nvPr/>
        </p:nvPicPr>
        <p:blipFill>
          <a:blip r:embed="rId6"/>
          <a:stretch>
            <a:fillRect/>
          </a:stretch>
        </p:blipFill>
        <p:spPr>
          <a:xfrm>
            <a:off x="5159468" y="3425931"/>
            <a:ext cx="1068804" cy="645782"/>
          </a:xfrm>
          <a:prstGeom prst="rect">
            <a:avLst/>
          </a:prstGeom>
        </p:spPr>
      </p:pic>
      <p:sp>
        <p:nvSpPr>
          <p:cNvPr id="132" name="TextBox 131"/>
          <p:cNvSpPr txBox="1"/>
          <p:nvPr/>
        </p:nvSpPr>
        <p:spPr>
          <a:xfrm>
            <a:off x="6228272" y="2339934"/>
            <a:ext cx="2915728" cy="646331"/>
          </a:xfrm>
          <a:prstGeom prst="rect">
            <a:avLst/>
          </a:prstGeom>
          <a:noFill/>
        </p:spPr>
        <p:txBody>
          <a:bodyPr wrap="square" rtlCol="0">
            <a:spAutoFit/>
          </a:bodyPr>
          <a:lstStyle/>
          <a:p>
            <a:r>
              <a:rPr lang="en-US" sz="3600" dirty="0" err="1" smtClean="0">
                <a:solidFill>
                  <a:schemeClr val="accent6">
                    <a:lumMod val="75000"/>
                  </a:schemeClr>
                </a:solidFill>
              </a:rPr>
              <a:t>unachievablity</a:t>
            </a:r>
            <a:r>
              <a:rPr lang="en-US" sz="3600" dirty="0" smtClean="0">
                <a:solidFill>
                  <a:schemeClr val="accent6">
                    <a:lumMod val="75000"/>
                  </a:schemeClr>
                </a:solidFill>
              </a:rPr>
              <a:t> </a:t>
            </a:r>
            <a:endParaRPr lang="en-US" sz="3600" dirty="0">
              <a:solidFill>
                <a:schemeClr val="accent6">
                  <a:lumMod val="75000"/>
                </a:schemeClr>
              </a:solidFill>
            </a:endParaRPr>
          </a:p>
        </p:txBody>
      </p:sp>
      <p:sp>
        <p:nvSpPr>
          <p:cNvPr id="133" name="Rectangle 132"/>
          <p:cNvSpPr/>
          <p:nvPr/>
        </p:nvSpPr>
        <p:spPr>
          <a:xfrm>
            <a:off x="7584356" y="3105022"/>
            <a:ext cx="303372" cy="1426768"/>
          </a:xfrm>
          <a:prstGeom prst="rect">
            <a:avLst/>
          </a:prstGeom>
          <a:solidFill>
            <a:srgbClr val="E661FF"/>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4" name="Straight Connector 133"/>
          <p:cNvCxnSpPr/>
          <p:nvPr/>
        </p:nvCxnSpPr>
        <p:spPr>
          <a:xfrm>
            <a:off x="7576450" y="3348691"/>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5" name="Straight Connector 134"/>
          <p:cNvCxnSpPr/>
          <p:nvPr/>
        </p:nvCxnSpPr>
        <p:spPr>
          <a:xfrm>
            <a:off x="7591817" y="359100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6" name="Straight Connector 135"/>
          <p:cNvCxnSpPr/>
          <p:nvPr/>
        </p:nvCxnSpPr>
        <p:spPr>
          <a:xfrm>
            <a:off x="7588940" y="386417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7" name="Straight Connector 136"/>
          <p:cNvCxnSpPr/>
          <p:nvPr/>
        </p:nvCxnSpPr>
        <p:spPr>
          <a:xfrm>
            <a:off x="7586063" y="4120089"/>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8" name="Straight Connector 137"/>
          <p:cNvCxnSpPr/>
          <p:nvPr/>
        </p:nvCxnSpPr>
        <p:spPr>
          <a:xfrm>
            <a:off x="7600439" y="4324248"/>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2397914" y="5538843"/>
            <a:ext cx="2990796" cy="1015663"/>
          </a:xfrm>
          <a:prstGeom prst="rect">
            <a:avLst/>
          </a:prstGeom>
          <a:noFill/>
        </p:spPr>
        <p:txBody>
          <a:bodyPr wrap="square" rtlCol="0">
            <a:spAutoFit/>
          </a:bodyPr>
          <a:lstStyle/>
          <a:p>
            <a:pPr algn="ctr"/>
            <a:r>
              <a:rPr lang="en-US" sz="3000" dirty="0" smtClean="0">
                <a:solidFill>
                  <a:schemeClr val="tx1">
                    <a:lumMod val="95000"/>
                    <a:lumOff val="5000"/>
                  </a:schemeClr>
                </a:solidFill>
                <a:latin typeface="Comic Sans MS" charset="0"/>
                <a:ea typeface="Comic Sans MS" charset="0"/>
                <a:cs typeface="Comic Sans MS" charset="0"/>
              </a:rPr>
              <a:t>Morpheme </a:t>
            </a:r>
          </a:p>
          <a:p>
            <a:pPr algn="ctr"/>
            <a:r>
              <a:rPr lang="en-US" sz="3000" dirty="0" err="1" smtClean="0">
                <a:solidFill>
                  <a:schemeClr val="tx1">
                    <a:lumMod val="95000"/>
                    <a:lumOff val="5000"/>
                  </a:schemeClr>
                </a:solidFill>
                <a:latin typeface="Comic Sans MS" charset="0"/>
                <a:ea typeface="Comic Sans MS" charset="0"/>
                <a:cs typeface="Comic Sans MS" charset="0"/>
              </a:rPr>
              <a:t>embeddings</a:t>
            </a:r>
            <a:endParaRPr lang="en-US" sz="3000" dirty="0">
              <a:solidFill>
                <a:schemeClr val="tx1">
                  <a:lumMod val="95000"/>
                  <a:lumOff val="5000"/>
                </a:schemeClr>
              </a:solidFill>
              <a:latin typeface="Comic Sans MS" charset="0"/>
              <a:ea typeface="Comic Sans MS" charset="0"/>
              <a:cs typeface="Comic Sans MS" charset="0"/>
            </a:endParaRPr>
          </a:p>
        </p:txBody>
      </p:sp>
      <p:cxnSp>
        <p:nvCxnSpPr>
          <p:cNvPr id="8" name="Straight Arrow Connector 7"/>
          <p:cNvCxnSpPr/>
          <p:nvPr/>
        </p:nvCxnSpPr>
        <p:spPr>
          <a:xfrm flipH="1" flipV="1">
            <a:off x="2157199" y="5050451"/>
            <a:ext cx="722454" cy="761563"/>
          </a:xfrm>
          <a:prstGeom prst="straightConnector1">
            <a:avLst/>
          </a:prstGeom>
          <a:ln w="635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6081052" y="5409696"/>
            <a:ext cx="2990796" cy="1015663"/>
          </a:xfrm>
          <a:prstGeom prst="rect">
            <a:avLst/>
          </a:prstGeom>
          <a:noFill/>
        </p:spPr>
        <p:txBody>
          <a:bodyPr wrap="square" rtlCol="0">
            <a:spAutoFit/>
          </a:bodyPr>
          <a:lstStyle/>
          <a:p>
            <a:pPr algn="ctr"/>
            <a:r>
              <a:rPr lang="en-US" sz="3000" dirty="0" smtClean="0">
                <a:solidFill>
                  <a:schemeClr val="tx1">
                    <a:lumMod val="95000"/>
                    <a:lumOff val="5000"/>
                  </a:schemeClr>
                </a:solidFill>
                <a:latin typeface="Comic Sans MS" charset="0"/>
                <a:ea typeface="Comic Sans MS" charset="0"/>
                <a:cs typeface="Comic Sans MS" charset="0"/>
              </a:rPr>
              <a:t>Word</a:t>
            </a:r>
          </a:p>
          <a:p>
            <a:pPr algn="ctr"/>
            <a:r>
              <a:rPr lang="en-US" sz="3000" dirty="0" smtClean="0">
                <a:solidFill>
                  <a:schemeClr val="tx1">
                    <a:lumMod val="95000"/>
                    <a:lumOff val="5000"/>
                  </a:schemeClr>
                </a:solidFill>
                <a:latin typeface="Comic Sans MS" charset="0"/>
                <a:ea typeface="Comic Sans MS" charset="0"/>
                <a:cs typeface="Comic Sans MS" charset="0"/>
              </a:rPr>
              <a:t>embedding</a:t>
            </a:r>
            <a:endParaRPr lang="en-US" sz="3000" dirty="0">
              <a:solidFill>
                <a:schemeClr val="tx1">
                  <a:lumMod val="95000"/>
                  <a:lumOff val="5000"/>
                </a:schemeClr>
              </a:solidFill>
              <a:latin typeface="Comic Sans MS" charset="0"/>
              <a:ea typeface="Comic Sans MS" charset="0"/>
              <a:cs typeface="Comic Sans MS" charset="0"/>
            </a:endParaRPr>
          </a:p>
        </p:txBody>
      </p:sp>
      <p:cxnSp>
        <p:nvCxnSpPr>
          <p:cNvPr id="47" name="Straight Arrow Connector 46"/>
          <p:cNvCxnSpPr/>
          <p:nvPr/>
        </p:nvCxnSpPr>
        <p:spPr>
          <a:xfrm flipV="1">
            <a:off x="7367652" y="4649178"/>
            <a:ext cx="431391" cy="831505"/>
          </a:xfrm>
          <a:prstGeom prst="straightConnector1">
            <a:avLst/>
          </a:prstGeom>
          <a:ln w="635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1423236" y="1378903"/>
            <a:ext cx="6776214" cy="1015663"/>
          </a:xfrm>
          <a:prstGeom prst="rect">
            <a:avLst/>
          </a:prstGeom>
          <a:noFill/>
        </p:spPr>
        <p:txBody>
          <a:bodyPr wrap="none" rtlCol="0">
            <a:spAutoFit/>
          </a:bodyPr>
          <a:lstStyle/>
          <a:p>
            <a:pPr algn="ctr"/>
            <a:r>
              <a:rPr lang="en-US" sz="3000" dirty="0" smtClean="0">
                <a:solidFill>
                  <a:srgbClr val="FF2F92"/>
                </a:solidFill>
                <a:latin typeface="Comic Sans MS" charset="0"/>
                <a:ea typeface="Comic Sans MS" charset="0"/>
                <a:cs typeface="Comic Sans MS" charset="0"/>
              </a:rPr>
              <a:t>Morphologically </a:t>
            </a:r>
            <a:r>
              <a:rPr lang="en-US" sz="3000" dirty="0">
                <a:solidFill>
                  <a:srgbClr val="FF2F92"/>
                </a:solidFill>
                <a:latin typeface="Comic Sans MS" charset="0"/>
                <a:ea typeface="Comic Sans MS" charset="0"/>
                <a:cs typeface="Comic Sans MS" charset="0"/>
              </a:rPr>
              <a:t>c</a:t>
            </a:r>
            <a:r>
              <a:rPr lang="en-US" sz="3000" dirty="0" smtClean="0">
                <a:solidFill>
                  <a:srgbClr val="FF2F92"/>
                </a:solidFill>
                <a:latin typeface="Comic Sans MS" charset="0"/>
                <a:ea typeface="Comic Sans MS" charset="0"/>
                <a:cs typeface="Comic Sans MS" charset="0"/>
              </a:rPr>
              <a:t>omplex </a:t>
            </a:r>
            <a:r>
              <a:rPr lang="en-US" sz="3000" dirty="0">
                <a:solidFill>
                  <a:srgbClr val="FF2F92"/>
                </a:solidFill>
                <a:latin typeface="Comic Sans MS" charset="0"/>
                <a:ea typeface="Comic Sans MS" charset="0"/>
                <a:cs typeface="Comic Sans MS" charset="0"/>
              </a:rPr>
              <a:t>w</a:t>
            </a:r>
            <a:r>
              <a:rPr lang="en-US" sz="3000" dirty="0" smtClean="0">
                <a:solidFill>
                  <a:srgbClr val="FF2F92"/>
                </a:solidFill>
                <a:latin typeface="Comic Sans MS" charset="0"/>
                <a:ea typeface="Comic Sans MS" charset="0"/>
                <a:cs typeface="Comic Sans MS" charset="0"/>
              </a:rPr>
              <a:t>ords obey </a:t>
            </a:r>
          </a:p>
          <a:p>
            <a:pPr algn="ctr"/>
            <a:r>
              <a:rPr lang="en-US" sz="3000" dirty="0" smtClean="0">
                <a:solidFill>
                  <a:srgbClr val="FF2F92"/>
                </a:solidFill>
                <a:latin typeface="Comic Sans MS" charset="0"/>
                <a:ea typeface="Comic Sans MS" charset="0"/>
                <a:cs typeface="Comic Sans MS" charset="0"/>
              </a:rPr>
              <a:t>the Principle of Compositionality</a:t>
            </a:r>
            <a:endParaRPr lang="en-US" sz="3000" dirty="0">
              <a:solidFill>
                <a:srgbClr val="FF2F92"/>
              </a:solidFill>
              <a:latin typeface="Comic Sans MS" charset="0"/>
              <a:ea typeface="Comic Sans MS" charset="0"/>
              <a:cs typeface="Comic Sans MS" charset="0"/>
            </a:endParaRPr>
          </a:p>
        </p:txBody>
      </p:sp>
    </p:spTree>
    <p:extLst>
      <p:ext uri="{BB962C8B-B14F-4D97-AF65-F5344CB8AC3E}">
        <p14:creationId xmlns:p14="http://schemas.microsoft.com/office/powerpoint/2010/main" val="829777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7">
                                            <p:txEl>
                                              <p:pRg st="0" end="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 grpId="0"/>
      <p:bldP spid="133" grpId="0" animBg="1"/>
      <p:bldP spid="6" grpId="0"/>
      <p:bldP spid="46"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Incoherence</a:t>
            </a:r>
            <a:endParaRPr lang="en-US" dirty="0"/>
          </a:p>
        </p:txBody>
      </p:sp>
      <p:sp>
        <p:nvSpPr>
          <p:cNvPr id="3" name="TextBox 2"/>
          <p:cNvSpPr txBox="1"/>
          <p:nvPr/>
        </p:nvSpPr>
        <p:spPr>
          <a:xfrm>
            <a:off x="2055593" y="1297007"/>
            <a:ext cx="6296928" cy="1015663"/>
          </a:xfrm>
          <a:prstGeom prst="rect">
            <a:avLst/>
          </a:prstGeom>
          <a:noFill/>
        </p:spPr>
        <p:txBody>
          <a:bodyPr wrap="square" rtlCol="0">
            <a:spAutoFit/>
          </a:bodyPr>
          <a:lstStyle/>
          <a:p>
            <a:r>
              <a:rPr lang="en-US" sz="6000" dirty="0">
                <a:solidFill>
                  <a:schemeClr val="accent2">
                    <a:lumMod val="75000"/>
                  </a:schemeClr>
                </a:solidFill>
              </a:rPr>
              <a:t> </a:t>
            </a:r>
            <a:r>
              <a:rPr lang="en-US" sz="6000" dirty="0" smtClean="0">
                <a:solidFill>
                  <a:schemeClr val="accent2">
                    <a:lumMod val="75000"/>
                  </a:schemeClr>
                </a:solidFill>
              </a:rPr>
              <a:t>        </a:t>
            </a:r>
            <a:r>
              <a:rPr lang="en-US" sz="6000" dirty="0" smtClean="0">
                <a:solidFill>
                  <a:schemeClr val="accent5">
                    <a:lumMod val="75000"/>
                  </a:schemeClr>
                </a:solidFill>
              </a:rPr>
              <a:t>hear </a:t>
            </a:r>
            <a:r>
              <a:rPr lang="en-US" sz="6000" dirty="0" err="1" smtClean="0">
                <a:solidFill>
                  <a:schemeClr val="accent3">
                    <a:lumMod val="75000"/>
                  </a:schemeClr>
                </a:solidFill>
              </a:rPr>
              <a:t>th</a:t>
            </a:r>
            <a:r>
              <a:rPr lang="en-US" sz="6000" dirty="0" smtClean="0">
                <a:solidFill>
                  <a:schemeClr val="accent4">
                    <a:lumMod val="75000"/>
                  </a:schemeClr>
                </a:solidFill>
              </a:rPr>
              <a:t> </a:t>
            </a:r>
            <a:endParaRPr lang="en-US" sz="6000" dirty="0">
              <a:solidFill>
                <a:schemeClr val="accent4">
                  <a:lumMod val="75000"/>
                </a:schemeClr>
              </a:solidFill>
            </a:endParaRPr>
          </a:p>
        </p:txBody>
      </p:sp>
      <p:sp>
        <p:nvSpPr>
          <p:cNvPr id="17" name="Rectangle 16"/>
          <p:cNvSpPr/>
          <p:nvPr/>
        </p:nvSpPr>
        <p:spPr>
          <a:xfrm>
            <a:off x="3650365" y="2758577"/>
            <a:ext cx="362303" cy="2572795"/>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8" name="Straight Connector 17"/>
          <p:cNvCxnSpPr/>
          <p:nvPr/>
        </p:nvCxnSpPr>
        <p:spPr>
          <a:xfrm>
            <a:off x="3650366" y="3053998"/>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664742" y="334442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644613" y="3617592"/>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658989" y="3873510"/>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3656112" y="4146681"/>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653235" y="4402599"/>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3667611" y="465851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3664734" y="489718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3661857" y="5118594"/>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5618484" y="2749130"/>
            <a:ext cx="362303" cy="2572795"/>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8" name="Straight Connector 27"/>
          <p:cNvCxnSpPr/>
          <p:nvPr/>
        </p:nvCxnSpPr>
        <p:spPr>
          <a:xfrm>
            <a:off x="5618485" y="3044551"/>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5632861" y="333497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595479" y="3608145"/>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627108" y="3864063"/>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5624231" y="4137234"/>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5621354" y="439315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5635730" y="4649070"/>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5632853" y="488773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5629976" y="510914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49" name="Picture 48"/>
          <p:cNvPicPr>
            <a:picLocks noChangeAspect="1"/>
          </p:cNvPicPr>
          <p:nvPr/>
        </p:nvPicPr>
        <p:blipFill>
          <a:blip r:embed="rId2"/>
          <a:stretch>
            <a:fillRect/>
          </a:stretch>
        </p:blipFill>
        <p:spPr>
          <a:xfrm>
            <a:off x="536953" y="2384982"/>
            <a:ext cx="1716113" cy="3441700"/>
          </a:xfrm>
          <a:prstGeom prst="rect">
            <a:avLst/>
          </a:prstGeom>
        </p:spPr>
      </p:pic>
      <p:pic>
        <p:nvPicPr>
          <p:cNvPr id="50" name="Picture 49"/>
          <p:cNvPicPr>
            <a:picLocks noChangeAspect="1"/>
          </p:cNvPicPr>
          <p:nvPr/>
        </p:nvPicPr>
        <p:blipFill>
          <a:blip r:embed="rId3"/>
          <a:stretch>
            <a:fillRect/>
          </a:stretch>
        </p:blipFill>
        <p:spPr>
          <a:xfrm flipV="1">
            <a:off x="2450540" y="2139974"/>
            <a:ext cx="889000" cy="3810000"/>
          </a:xfrm>
          <a:prstGeom prst="rect">
            <a:avLst/>
          </a:prstGeom>
        </p:spPr>
      </p:pic>
      <p:pic>
        <p:nvPicPr>
          <p:cNvPr id="51" name="Picture 50"/>
          <p:cNvPicPr>
            <a:picLocks noChangeAspect="1"/>
          </p:cNvPicPr>
          <p:nvPr/>
        </p:nvPicPr>
        <p:blipFill>
          <a:blip r:embed="rId4"/>
          <a:stretch>
            <a:fillRect/>
          </a:stretch>
        </p:blipFill>
        <p:spPr>
          <a:xfrm flipV="1">
            <a:off x="6301978" y="2071924"/>
            <a:ext cx="889000" cy="3810000"/>
          </a:xfrm>
          <a:prstGeom prst="rect">
            <a:avLst/>
          </a:prstGeom>
        </p:spPr>
      </p:pic>
      <p:pic>
        <p:nvPicPr>
          <p:cNvPr id="53" name="Picture 52"/>
          <p:cNvPicPr>
            <a:picLocks noChangeAspect="1"/>
          </p:cNvPicPr>
          <p:nvPr/>
        </p:nvPicPr>
        <p:blipFill>
          <a:blip r:embed="rId5"/>
          <a:stretch>
            <a:fillRect/>
          </a:stretch>
        </p:blipFill>
        <p:spPr>
          <a:xfrm>
            <a:off x="4551138" y="4982584"/>
            <a:ext cx="457200" cy="1155700"/>
          </a:xfrm>
          <a:prstGeom prst="rect">
            <a:avLst/>
          </a:prstGeom>
        </p:spPr>
      </p:pic>
    </p:spTree>
    <p:extLst>
      <p:ext uri="{BB962C8B-B14F-4D97-AF65-F5344CB8AC3E}">
        <p14:creationId xmlns:p14="http://schemas.microsoft.com/office/powerpoint/2010/main" val="7424766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49"/>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0"/>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53"/>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7" grpId="0" animBg="1"/>
      <p:bldP spid="2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Incoherence</a:t>
            </a:r>
            <a:endParaRPr lang="en-US" dirty="0"/>
          </a:p>
        </p:txBody>
      </p:sp>
      <p:sp>
        <p:nvSpPr>
          <p:cNvPr id="3" name="TextBox 2"/>
          <p:cNvSpPr txBox="1"/>
          <p:nvPr/>
        </p:nvSpPr>
        <p:spPr>
          <a:xfrm>
            <a:off x="1026796" y="2074348"/>
            <a:ext cx="3859376" cy="646331"/>
          </a:xfrm>
          <a:prstGeom prst="rect">
            <a:avLst/>
          </a:prstGeom>
          <a:noFill/>
        </p:spPr>
        <p:txBody>
          <a:bodyPr wrap="square" rtlCol="0">
            <a:spAutoFit/>
          </a:bodyPr>
          <a:lstStyle/>
          <a:p>
            <a:r>
              <a:rPr lang="en-US" sz="3600" dirty="0" smtClean="0">
                <a:solidFill>
                  <a:schemeClr val="accent5">
                    <a:lumMod val="75000"/>
                  </a:schemeClr>
                </a:solidFill>
              </a:rPr>
              <a:t>           hear </a:t>
            </a:r>
            <a:r>
              <a:rPr lang="en-US" sz="3600" dirty="0" err="1" smtClean="0">
                <a:solidFill>
                  <a:schemeClr val="accent3">
                    <a:lumMod val="75000"/>
                  </a:schemeClr>
                </a:solidFill>
              </a:rPr>
              <a:t>th</a:t>
            </a:r>
            <a:endParaRPr lang="en-US" sz="3600" dirty="0">
              <a:solidFill>
                <a:schemeClr val="accent4">
                  <a:lumMod val="75000"/>
                </a:schemeClr>
              </a:solidFill>
            </a:endParaRPr>
          </a:p>
        </p:txBody>
      </p:sp>
      <p:pic>
        <p:nvPicPr>
          <p:cNvPr id="49" name="Picture 48"/>
          <p:cNvPicPr>
            <a:picLocks noChangeAspect="1"/>
          </p:cNvPicPr>
          <p:nvPr/>
        </p:nvPicPr>
        <p:blipFill>
          <a:blip r:embed="rId3"/>
          <a:stretch>
            <a:fillRect/>
          </a:stretch>
        </p:blipFill>
        <p:spPr>
          <a:xfrm>
            <a:off x="1071464" y="3186447"/>
            <a:ext cx="560601" cy="1124296"/>
          </a:xfrm>
          <a:prstGeom prst="rect">
            <a:avLst/>
          </a:prstGeom>
        </p:spPr>
      </p:pic>
      <p:pic>
        <p:nvPicPr>
          <p:cNvPr id="50" name="Picture 49"/>
          <p:cNvPicPr>
            <a:picLocks noChangeAspect="1"/>
          </p:cNvPicPr>
          <p:nvPr/>
        </p:nvPicPr>
        <p:blipFill>
          <a:blip r:embed="rId4"/>
          <a:stretch>
            <a:fillRect/>
          </a:stretch>
        </p:blipFill>
        <p:spPr>
          <a:xfrm flipV="1">
            <a:off x="1799307" y="2839435"/>
            <a:ext cx="424275" cy="1818321"/>
          </a:xfrm>
          <a:prstGeom prst="rect">
            <a:avLst/>
          </a:prstGeom>
        </p:spPr>
      </p:pic>
      <p:pic>
        <p:nvPicPr>
          <p:cNvPr id="51" name="Picture 50"/>
          <p:cNvPicPr>
            <a:picLocks noChangeAspect="1"/>
          </p:cNvPicPr>
          <p:nvPr/>
        </p:nvPicPr>
        <p:blipFill>
          <a:blip r:embed="rId5"/>
          <a:stretch>
            <a:fillRect/>
          </a:stretch>
        </p:blipFill>
        <p:spPr>
          <a:xfrm flipV="1">
            <a:off x="3803384" y="2839435"/>
            <a:ext cx="459414" cy="1968919"/>
          </a:xfrm>
          <a:prstGeom prst="rect">
            <a:avLst/>
          </a:prstGeom>
        </p:spPr>
      </p:pic>
      <p:sp>
        <p:nvSpPr>
          <p:cNvPr id="110" name="Rectangle 109"/>
          <p:cNvSpPr/>
          <p:nvPr/>
        </p:nvSpPr>
        <p:spPr>
          <a:xfrm>
            <a:off x="2393016" y="3046977"/>
            <a:ext cx="303372" cy="1403240"/>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1" name="Straight Connector 110"/>
          <p:cNvCxnSpPr/>
          <p:nvPr/>
        </p:nvCxnSpPr>
        <p:spPr>
          <a:xfrm>
            <a:off x="2370400" y="327844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a:xfrm>
            <a:off x="2400477" y="353295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2397600" y="380612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2394723" y="406204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2409099" y="426620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6" name="Rectangle 115"/>
          <p:cNvSpPr/>
          <p:nvPr/>
        </p:nvSpPr>
        <p:spPr>
          <a:xfrm>
            <a:off x="3281384" y="3046977"/>
            <a:ext cx="303372" cy="1403240"/>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7" name="Straight Connector 116"/>
          <p:cNvCxnSpPr/>
          <p:nvPr/>
        </p:nvCxnSpPr>
        <p:spPr>
          <a:xfrm>
            <a:off x="3260305" y="3277038"/>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3288845" y="353295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3285968" y="380612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3283091" y="406204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3297467" y="426620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29" name="Picture 128"/>
          <p:cNvPicPr>
            <a:picLocks noChangeAspect="1"/>
          </p:cNvPicPr>
          <p:nvPr/>
        </p:nvPicPr>
        <p:blipFill>
          <a:blip r:embed="rId6"/>
          <a:stretch>
            <a:fillRect/>
          </a:stretch>
        </p:blipFill>
        <p:spPr>
          <a:xfrm>
            <a:off x="2922470" y="4339022"/>
            <a:ext cx="197182" cy="498433"/>
          </a:xfrm>
          <a:prstGeom prst="rect">
            <a:avLst/>
          </a:prstGeom>
        </p:spPr>
      </p:pic>
      <p:sp>
        <p:nvSpPr>
          <p:cNvPr id="132" name="TextBox 131"/>
          <p:cNvSpPr txBox="1"/>
          <p:nvPr/>
        </p:nvSpPr>
        <p:spPr>
          <a:xfrm>
            <a:off x="6465974" y="2380260"/>
            <a:ext cx="2915728" cy="646331"/>
          </a:xfrm>
          <a:prstGeom prst="rect">
            <a:avLst/>
          </a:prstGeom>
          <a:noFill/>
        </p:spPr>
        <p:txBody>
          <a:bodyPr wrap="square" rtlCol="0">
            <a:spAutoFit/>
          </a:bodyPr>
          <a:lstStyle/>
          <a:p>
            <a:r>
              <a:rPr lang="en-US" sz="3600" dirty="0" smtClean="0">
                <a:solidFill>
                  <a:schemeClr val="accent6">
                    <a:lumMod val="75000"/>
                  </a:schemeClr>
                </a:solidFill>
              </a:rPr>
              <a:t>hearth</a:t>
            </a:r>
            <a:endParaRPr lang="en-US" sz="3600" dirty="0">
              <a:solidFill>
                <a:schemeClr val="accent6">
                  <a:lumMod val="75000"/>
                </a:schemeClr>
              </a:solidFill>
            </a:endParaRPr>
          </a:p>
        </p:txBody>
      </p:sp>
      <p:sp>
        <p:nvSpPr>
          <p:cNvPr id="133" name="Rectangle 132"/>
          <p:cNvSpPr/>
          <p:nvPr/>
        </p:nvSpPr>
        <p:spPr>
          <a:xfrm>
            <a:off x="6993922" y="3180754"/>
            <a:ext cx="303372" cy="1415959"/>
          </a:xfrm>
          <a:prstGeom prst="rect">
            <a:avLst/>
          </a:prstGeom>
          <a:solidFill>
            <a:srgbClr val="E661FF"/>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4" name="Straight Connector 133"/>
          <p:cNvCxnSpPr/>
          <p:nvPr/>
        </p:nvCxnSpPr>
        <p:spPr>
          <a:xfrm>
            <a:off x="6986016" y="3424424"/>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5" name="Straight Connector 134"/>
          <p:cNvCxnSpPr/>
          <p:nvPr/>
        </p:nvCxnSpPr>
        <p:spPr>
          <a:xfrm>
            <a:off x="7001383" y="366673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6" name="Straight Connector 135"/>
          <p:cNvCxnSpPr/>
          <p:nvPr/>
        </p:nvCxnSpPr>
        <p:spPr>
          <a:xfrm>
            <a:off x="6998506" y="393990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7" name="Straight Connector 136"/>
          <p:cNvCxnSpPr/>
          <p:nvPr/>
        </p:nvCxnSpPr>
        <p:spPr>
          <a:xfrm>
            <a:off x="6995629" y="419582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8" name="Straight Connector 137"/>
          <p:cNvCxnSpPr/>
          <p:nvPr/>
        </p:nvCxnSpPr>
        <p:spPr>
          <a:xfrm>
            <a:off x="7010005" y="439998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5" name="Picture 4"/>
          <p:cNvPicPr>
            <a:picLocks noChangeAspect="1"/>
          </p:cNvPicPr>
          <p:nvPr/>
        </p:nvPicPr>
        <p:blipFill>
          <a:blip r:embed="rId7"/>
          <a:stretch>
            <a:fillRect/>
          </a:stretch>
        </p:blipFill>
        <p:spPr>
          <a:xfrm>
            <a:off x="4798823" y="2952829"/>
            <a:ext cx="1131125" cy="1591532"/>
          </a:xfrm>
          <a:prstGeom prst="rect">
            <a:avLst/>
          </a:prstGeom>
        </p:spPr>
      </p:pic>
      <p:sp>
        <p:nvSpPr>
          <p:cNvPr id="28" name="TextBox 27"/>
          <p:cNvSpPr txBox="1"/>
          <p:nvPr/>
        </p:nvSpPr>
        <p:spPr>
          <a:xfrm>
            <a:off x="1152336" y="1378903"/>
            <a:ext cx="7318030" cy="553998"/>
          </a:xfrm>
          <a:prstGeom prst="rect">
            <a:avLst/>
          </a:prstGeom>
          <a:noFill/>
        </p:spPr>
        <p:txBody>
          <a:bodyPr wrap="none" rtlCol="0">
            <a:spAutoFit/>
          </a:bodyPr>
          <a:lstStyle/>
          <a:p>
            <a:pPr algn="ctr"/>
            <a:r>
              <a:rPr lang="en-US" sz="3000" dirty="0" smtClean="0">
                <a:solidFill>
                  <a:srgbClr val="FF2F92"/>
                </a:solidFill>
                <a:latin typeface="Comic Sans MS" charset="0"/>
                <a:ea typeface="Comic Sans MS" charset="0"/>
                <a:cs typeface="Comic Sans MS" charset="0"/>
              </a:rPr>
              <a:t>Not a valid morphological decomposition</a:t>
            </a:r>
            <a:endParaRPr lang="en-US" sz="3000" dirty="0">
              <a:solidFill>
                <a:srgbClr val="FF2F92"/>
              </a:solidFill>
              <a:latin typeface="Comic Sans MS" charset="0"/>
              <a:ea typeface="Comic Sans MS" charset="0"/>
              <a:cs typeface="Comic Sans MS" charset="0"/>
            </a:endParaRPr>
          </a:p>
        </p:txBody>
      </p:sp>
    </p:spTree>
    <p:extLst>
      <p:ext uri="{BB962C8B-B14F-4D97-AF65-F5344CB8AC3E}">
        <p14:creationId xmlns:p14="http://schemas.microsoft.com/office/powerpoint/2010/main" val="192525235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Intuition Behind Joint Model</a:t>
            </a:r>
            <a:endParaRPr lang="en-US" dirty="0"/>
          </a:p>
        </p:txBody>
      </p:sp>
      <p:sp>
        <p:nvSpPr>
          <p:cNvPr id="3" name="TextBox 2"/>
          <p:cNvSpPr txBox="1"/>
          <p:nvPr/>
        </p:nvSpPr>
        <p:spPr>
          <a:xfrm>
            <a:off x="1362973" y="2034880"/>
            <a:ext cx="6677662" cy="1323439"/>
          </a:xfrm>
          <a:prstGeom prst="rect">
            <a:avLst/>
          </a:prstGeom>
          <a:noFill/>
        </p:spPr>
        <p:txBody>
          <a:bodyPr wrap="none" rtlCol="0">
            <a:spAutoFit/>
          </a:bodyPr>
          <a:lstStyle/>
          <a:p>
            <a:pPr algn="ctr"/>
            <a:r>
              <a:rPr lang="en-US" sz="4000" b="1" dirty="0" smtClean="0">
                <a:solidFill>
                  <a:schemeClr val="tx2">
                    <a:lumMod val="75000"/>
                  </a:schemeClr>
                </a:solidFill>
                <a:latin typeface="+mn-lt"/>
              </a:rPr>
              <a:t>Good </a:t>
            </a:r>
            <a:r>
              <a:rPr lang="en-US" sz="4000" b="1" dirty="0">
                <a:solidFill>
                  <a:schemeClr val="tx2">
                    <a:lumMod val="75000"/>
                  </a:schemeClr>
                </a:solidFill>
                <a:latin typeface="+mn-lt"/>
              </a:rPr>
              <a:t>s</a:t>
            </a:r>
            <a:r>
              <a:rPr lang="en-US" sz="4000" b="1" dirty="0" smtClean="0">
                <a:solidFill>
                  <a:schemeClr val="tx2">
                    <a:lumMod val="75000"/>
                  </a:schemeClr>
                </a:solidFill>
                <a:latin typeface="+mn-lt"/>
              </a:rPr>
              <a:t>egmentations preserve </a:t>
            </a:r>
          </a:p>
          <a:p>
            <a:pPr algn="ctr"/>
            <a:r>
              <a:rPr lang="en-US" sz="4000" b="1" dirty="0">
                <a:solidFill>
                  <a:schemeClr val="tx2">
                    <a:lumMod val="75000"/>
                  </a:schemeClr>
                </a:solidFill>
                <a:latin typeface="+mn-lt"/>
              </a:rPr>
              <a:t>s</a:t>
            </a:r>
            <a:r>
              <a:rPr lang="en-US" sz="4000" b="1" dirty="0" smtClean="0">
                <a:solidFill>
                  <a:schemeClr val="tx2">
                    <a:lumMod val="75000"/>
                  </a:schemeClr>
                </a:solidFill>
                <a:latin typeface="+mn-lt"/>
              </a:rPr>
              <a:t>emantic </a:t>
            </a:r>
            <a:r>
              <a:rPr lang="en-US" sz="4000" b="1" dirty="0">
                <a:solidFill>
                  <a:schemeClr val="tx2">
                    <a:lumMod val="75000"/>
                  </a:schemeClr>
                </a:solidFill>
                <a:latin typeface="+mn-lt"/>
              </a:rPr>
              <a:t>c</a:t>
            </a:r>
            <a:r>
              <a:rPr lang="en-US" sz="4000" b="1" dirty="0" smtClean="0">
                <a:solidFill>
                  <a:schemeClr val="tx2">
                    <a:lumMod val="75000"/>
                  </a:schemeClr>
                </a:solidFill>
                <a:latin typeface="+mn-lt"/>
              </a:rPr>
              <a:t>oherence</a:t>
            </a:r>
            <a:endParaRPr lang="en-US" sz="4000" b="1" dirty="0">
              <a:solidFill>
                <a:schemeClr val="tx2">
                  <a:lumMod val="75000"/>
                </a:schemeClr>
              </a:solidFill>
              <a:latin typeface="+mn-lt"/>
            </a:endParaRPr>
          </a:p>
        </p:txBody>
      </p:sp>
      <p:sp>
        <p:nvSpPr>
          <p:cNvPr id="4" name="TextBox 3"/>
          <p:cNvSpPr txBox="1"/>
          <p:nvPr/>
        </p:nvSpPr>
        <p:spPr>
          <a:xfrm>
            <a:off x="1975545" y="4224037"/>
            <a:ext cx="5452518" cy="707886"/>
          </a:xfrm>
          <a:prstGeom prst="rect">
            <a:avLst/>
          </a:prstGeom>
          <a:noFill/>
        </p:spPr>
        <p:txBody>
          <a:bodyPr wrap="none" rtlCol="0">
            <a:spAutoFit/>
          </a:bodyPr>
          <a:lstStyle/>
          <a:p>
            <a:r>
              <a:rPr lang="en-US" sz="4000" i="1" dirty="0" smtClean="0">
                <a:solidFill>
                  <a:srgbClr val="953634"/>
                </a:solidFill>
                <a:latin typeface="+mn-lt"/>
              </a:rPr>
              <a:t>How can we exploit that?</a:t>
            </a:r>
            <a:endParaRPr lang="en-US" sz="4000" i="1" dirty="0">
              <a:solidFill>
                <a:srgbClr val="953634"/>
              </a:solidFill>
              <a:latin typeface="+mn-lt"/>
            </a:endParaRPr>
          </a:p>
        </p:txBody>
      </p:sp>
    </p:spTree>
    <p:extLst>
      <p:ext uri="{BB962C8B-B14F-4D97-AF65-F5344CB8AC3E}">
        <p14:creationId xmlns:p14="http://schemas.microsoft.com/office/powerpoint/2010/main" val="587623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4500" b="1" dirty="0" smtClean="0"/>
              <a:t>A Fourth Random Variable: </a:t>
            </a:r>
            <a:br>
              <a:rPr lang="en-US" sz="4500" b="1" dirty="0" smtClean="0"/>
            </a:br>
            <a:r>
              <a:rPr lang="en-US" sz="3800" dirty="0" smtClean="0"/>
              <a:t>A Joint Model of the Form </a:t>
            </a:r>
            <a:r>
              <a:rPr lang="en-US" sz="3800" i="1" dirty="0" smtClean="0"/>
              <a:t>and</a:t>
            </a:r>
            <a:r>
              <a:rPr lang="en-US" sz="3800" dirty="0" smtClean="0"/>
              <a:t> its Meaning</a:t>
            </a:r>
            <a:endParaRPr lang="en-US" sz="3800" dirty="0"/>
          </a:p>
        </p:txBody>
      </p:sp>
      <p:pic>
        <p:nvPicPr>
          <p:cNvPr id="3" name="Picture 2"/>
          <p:cNvPicPr>
            <a:picLocks noChangeAspect="1"/>
          </p:cNvPicPr>
          <p:nvPr/>
        </p:nvPicPr>
        <p:blipFill>
          <a:blip r:embed="rId3"/>
          <a:stretch>
            <a:fillRect/>
          </a:stretch>
        </p:blipFill>
        <p:spPr>
          <a:xfrm>
            <a:off x="3346976" y="3847381"/>
            <a:ext cx="2515354" cy="2418610"/>
          </a:xfrm>
          <a:prstGeom prst="rect">
            <a:avLst/>
          </a:prstGeom>
        </p:spPr>
      </p:pic>
    </p:spTree>
    <p:extLst>
      <p:ext uri="{BB962C8B-B14F-4D97-AF65-F5344CB8AC3E}">
        <p14:creationId xmlns:p14="http://schemas.microsoft.com/office/powerpoint/2010/main" val="124818089"/>
      </p:ext>
    </p:extLst>
  </p:cSld>
  <p:clrMapOvr>
    <a:masterClrMapping/>
  </p:clrMapOvr>
  <mc:AlternateContent xmlns:mc="http://schemas.openxmlformats.org/markup-compatibility/2006" xmlns:p14="http://schemas.microsoft.com/office/powerpoint/2010/main">
    <mc:Choice Requires="p14">
      <p:transition spd="slow" p14:dur="2000" advTm="5436"/>
    </mc:Choice>
    <mc:Fallback xmlns="">
      <p:transition spd="slow" advTm="543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stretch>
            <a:fillRect/>
          </a:stretch>
        </p:blipFill>
        <p:spPr>
          <a:xfrm>
            <a:off x="36740" y="83780"/>
            <a:ext cx="9143998" cy="1956633"/>
          </a:xfrm>
          <a:prstGeom prst="rect">
            <a:avLst/>
          </a:prstGeom>
        </p:spPr>
      </p:pic>
      <p:grpSp>
        <p:nvGrpSpPr>
          <p:cNvPr id="32" name="Group 31"/>
          <p:cNvGrpSpPr/>
          <p:nvPr/>
        </p:nvGrpSpPr>
        <p:grpSpPr>
          <a:xfrm>
            <a:off x="612855" y="1696331"/>
            <a:ext cx="8866415" cy="2278731"/>
            <a:chOff x="612855" y="1696331"/>
            <a:chExt cx="8866415" cy="2278731"/>
          </a:xfrm>
        </p:grpSpPr>
        <p:sp>
          <p:nvSpPr>
            <p:cNvPr id="4" name="Rectangle 3"/>
            <p:cNvSpPr/>
            <p:nvPr/>
          </p:nvSpPr>
          <p:spPr>
            <a:xfrm>
              <a:off x="612855" y="2805511"/>
              <a:ext cx="8866415" cy="1169551"/>
            </a:xfrm>
            <a:prstGeom prst="rect">
              <a:avLst/>
            </a:prstGeom>
          </p:spPr>
          <p:txBody>
            <a:bodyPr wrap="square">
              <a:spAutoFit/>
            </a:bodyPr>
            <a:lstStyle/>
            <a:p>
              <a:r>
                <a:rPr lang="en-US" sz="7000" dirty="0" smtClean="0">
                  <a:solidFill>
                    <a:schemeClr val="accent2">
                      <a:lumMod val="75000"/>
                    </a:schemeClr>
                  </a:solidFill>
                </a:rPr>
                <a:t>un </a:t>
              </a:r>
              <a:r>
                <a:rPr lang="en-US" sz="7000" dirty="0" smtClean="0">
                  <a:solidFill>
                    <a:schemeClr val="accent5">
                      <a:lumMod val="75000"/>
                    </a:schemeClr>
                  </a:solidFill>
                </a:rPr>
                <a:t>achieve </a:t>
              </a:r>
              <a:r>
                <a:rPr lang="en-US" sz="7000" dirty="0" smtClean="0">
                  <a:solidFill>
                    <a:schemeClr val="accent3">
                      <a:lumMod val="75000"/>
                    </a:schemeClr>
                  </a:solidFill>
                </a:rPr>
                <a:t>able </a:t>
              </a:r>
              <a:r>
                <a:rPr lang="en-US" sz="7000" dirty="0" err="1" smtClean="0">
                  <a:solidFill>
                    <a:schemeClr val="accent4">
                      <a:lumMod val="75000"/>
                    </a:schemeClr>
                  </a:solidFill>
                </a:rPr>
                <a:t>ity</a:t>
              </a:r>
              <a:r>
                <a:rPr lang="en-US" sz="7000" dirty="0" smtClean="0">
                  <a:solidFill>
                    <a:schemeClr val="accent4">
                      <a:lumMod val="75000"/>
                    </a:schemeClr>
                  </a:solidFill>
                </a:rPr>
                <a:t> </a:t>
              </a:r>
              <a:endParaRPr lang="en-US" sz="7000" dirty="0">
                <a:solidFill>
                  <a:schemeClr val="accent4">
                    <a:lumMod val="75000"/>
                  </a:schemeClr>
                </a:solidFill>
              </a:endParaRPr>
            </a:p>
          </p:txBody>
        </p:sp>
        <p:cxnSp>
          <p:nvCxnSpPr>
            <p:cNvPr id="6" name="Straight Connector 5"/>
            <p:cNvCxnSpPr/>
            <p:nvPr/>
          </p:nvCxnSpPr>
          <p:spPr>
            <a:xfrm flipH="1">
              <a:off x="2498271" y="1696331"/>
              <a:ext cx="1463045" cy="1357112"/>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3" name="Group 32"/>
          <p:cNvGrpSpPr/>
          <p:nvPr/>
        </p:nvGrpSpPr>
        <p:grpSpPr>
          <a:xfrm>
            <a:off x="2081489" y="1719322"/>
            <a:ext cx="2736713" cy="1270574"/>
            <a:chOff x="1264695" y="1805734"/>
            <a:chExt cx="2736713" cy="1270574"/>
          </a:xfrm>
        </p:grpSpPr>
        <p:sp>
          <p:nvSpPr>
            <p:cNvPr id="10" name="Rectangle 9"/>
            <p:cNvSpPr/>
            <p:nvPr/>
          </p:nvSpPr>
          <p:spPr>
            <a:xfrm>
              <a:off x="1264695" y="2599254"/>
              <a:ext cx="2736713" cy="477054"/>
            </a:xfrm>
            <a:prstGeom prst="rect">
              <a:avLst/>
            </a:prstGeom>
          </p:spPr>
          <p:txBody>
            <a:bodyPr wrap="square">
              <a:spAutoFit/>
            </a:bodyPr>
            <a:lstStyle/>
            <a:p>
              <a:r>
                <a:rPr lang="en-US" sz="2500" dirty="0" smtClean="0">
                  <a:solidFill>
                    <a:schemeClr val="accent2">
                      <a:lumMod val="75000"/>
                    </a:schemeClr>
                  </a:solidFill>
                </a:rPr>
                <a:t>un </a:t>
              </a:r>
              <a:r>
                <a:rPr lang="en-US" sz="2500" dirty="0" smtClean="0">
                  <a:solidFill>
                    <a:schemeClr val="accent5">
                      <a:lumMod val="75000"/>
                    </a:schemeClr>
                  </a:solidFill>
                </a:rPr>
                <a:t>achieve </a:t>
              </a:r>
              <a:r>
                <a:rPr lang="en-US" sz="2500" dirty="0" smtClean="0">
                  <a:solidFill>
                    <a:schemeClr val="accent3">
                      <a:lumMod val="75000"/>
                    </a:schemeClr>
                  </a:solidFill>
                </a:rPr>
                <a:t>able </a:t>
              </a:r>
              <a:r>
                <a:rPr lang="en-US" sz="2500" dirty="0" err="1" smtClean="0">
                  <a:solidFill>
                    <a:schemeClr val="accent4">
                      <a:lumMod val="75000"/>
                    </a:schemeClr>
                  </a:solidFill>
                </a:rPr>
                <a:t>ity</a:t>
              </a:r>
              <a:r>
                <a:rPr lang="en-US" sz="2500" dirty="0" smtClean="0">
                  <a:solidFill>
                    <a:schemeClr val="accent4">
                      <a:lumMod val="75000"/>
                    </a:schemeClr>
                  </a:solidFill>
                </a:rPr>
                <a:t> </a:t>
              </a:r>
              <a:endParaRPr lang="en-US" sz="2500" dirty="0">
                <a:solidFill>
                  <a:schemeClr val="accent4">
                    <a:lumMod val="75000"/>
                  </a:schemeClr>
                </a:solidFill>
              </a:endParaRPr>
            </a:p>
          </p:txBody>
        </p:sp>
        <p:cxnSp>
          <p:nvCxnSpPr>
            <p:cNvPr id="11" name="Straight Connector 10"/>
            <p:cNvCxnSpPr/>
            <p:nvPr/>
          </p:nvCxnSpPr>
          <p:spPr>
            <a:xfrm flipH="1">
              <a:off x="2220687" y="1805734"/>
              <a:ext cx="886118" cy="875560"/>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1" name="Group 30"/>
          <p:cNvGrpSpPr/>
          <p:nvPr/>
        </p:nvGrpSpPr>
        <p:grpSpPr>
          <a:xfrm>
            <a:off x="1818234" y="1702488"/>
            <a:ext cx="7282542" cy="2367109"/>
            <a:chOff x="1747157" y="1666518"/>
            <a:chExt cx="7282542" cy="2367109"/>
          </a:xfrm>
        </p:grpSpPr>
        <p:sp>
          <p:nvSpPr>
            <p:cNvPr id="15" name="TextBox 14"/>
            <p:cNvSpPr txBox="1"/>
            <p:nvPr/>
          </p:nvSpPr>
          <p:spPr>
            <a:xfrm>
              <a:off x="1747157" y="2710188"/>
              <a:ext cx="7282542" cy="1323439"/>
            </a:xfrm>
            <a:prstGeom prst="rect">
              <a:avLst/>
            </a:prstGeom>
            <a:noFill/>
          </p:spPr>
          <p:txBody>
            <a:bodyPr wrap="square" rtlCol="0">
              <a:spAutoFit/>
            </a:bodyPr>
            <a:lstStyle/>
            <a:p>
              <a:r>
                <a:rPr lang="en-US" sz="8000" dirty="0" err="1" smtClean="0">
                  <a:solidFill>
                    <a:schemeClr val="accent6">
                      <a:lumMod val="75000"/>
                    </a:schemeClr>
                  </a:solidFill>
                </a:rPr>
                <a:t>unachieveableity</a:t>
              </a:r>
              <a:r>
                <a:rPr lang="en-US" sz="8000" dirty="0" smtClean="0">
                  <a:solidFill>
                    <a:schemeClr val="accent6">
                      <a:lumMod val="75000"/>
                    </a:schemeClr>
                  </a:solidFill>
                </a:rPr>
                <a:t> </a:t>
              </a:r>
              <a:endParaRPr lang="en-US" sz="8000" dirty="0">
                <a:solidFill>
                  <a:schemeClr val="accent6">
                    <a:lumMod val="75000"/>
                  </a:schemeClr>
                </a:solidFill>
              </a:endParaRPr>
            </a:p>
          </p:txBody>
        </p:sp>
        <p:cxnSp>
          <p:nvCxnSpPr>
            <p:cNvPr id="16" name="Straight Connector 15"/>
            <p:cNvCxnSpPr/>
            <p:nvPr/>
          </p:nvCxnSpPr>
          <p:spPr>
            <a:xfrm flipH="1">
              <a:off x="4752034" y="1666518"/>
              <a:ext cx="862263" cy="1284749"/>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4" name="Group 33"/>
          <p:cNvGrpSpPr/>
          <p:nvPr/>
        </p:nvGrpSpPr>
        <p:grpSpPr>
          <a:xfrm>
            <a:off x="4781267" y="1795747"/>
            <a:ext cx="2439446" cy="1176896"/>
            <a:chOff x="4139429" y="1881921"/>
            <a:chExt cx="2439446" cy="1176896"/>
          </a:xfrm>
        </p:grpSpPr>
        <p:sp>
          <p:nvSpPr>
            <p:cNvPr id="20" name="TextBox 19"/>
            <p:cNvSpPr txBox="1"/>
            <p:nvPr/>
          </p:nvSpPr>
          <p:spPr>
            <a:xfrm>
              <a:off x="4139429" y="2581763"/>
              <a:ext cx="2439446" cy="477054"/>
            </a:xfrm>
            <a:prstGeom prst="rect">
              <a:avLst/>
            </a:prstGeom>
            <a:noFill/>
          </p:spPr>
          <p:txBody>
            <a:bodyPr wrap="square" rtlCol="0">
              <a:spAutoFit/>
            </a:bodyPr>
            <a:lstStyle/>
            <a:p>
              <a:r>
                <a:rPr lang="en-US" sz="2500" dirty="0" err="1" smtClean="0">
                  <a:solidFill>
                    <a:schemeClr val="accent6">
                      <a:lumMod val="75000"/>
                    </a:schemeClr>
                  </a:solidFill>
                </a:rPr>
                <a:t>unachieveableity</a:t>
              </a:r>
              <a:r>
                <a:rPr lang="en-US" sz="2500" dirty="0" smtClean="0">
                  <a:solidFill>
                    <a:schemeClr val="accent6">
                      <a:lumMod val="75000"/>
                    </a:schemeClr>
                  </a:solidFill>
                </a:rPr>
                <a:t> </a:t>
              </a:r>
              <a:endParaRPr lang="en-US" sz="2500" dirty="0">
                <a:solidFill>
                  <a:schemeClr val="accent6">
                    <a:lumMod val="75000"/>
                  </a:schemeClr>
                </a:solidFill>
              </a:endParaRPr>
            </a:p>
          </p:txBody>
        </p:sp>
        <p:cxnSp>
          <p:nvCxnSpPr>
            <p:cNvPr id="26" name="Straight Connector 25"/>
            <p:cNvCxnSpPr/>
            <p:nvPr/>
          </p:nvCxnSpPr>
          <p:spPr>
            <a:xfrm flipH="1">
              <a:off x="4957399" y="1881921"/>
              <a:ext cx="299516" cy="767858"/>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sp>
        <p:nvSpPr>
          <p:cNvPr id="30" name="TextBox 29"/>
          <p:cNvSpPr txBox="1"/>
          <p:nvPr/>
        </p:nvSpPr>
        <p:spPr>
          <a:xfrm>
            <a:off x="6955972" y="4604656"/>
            <a:ext cx="184731" cy="369332"/>
          </a:xfrm>
          <a:prstGeom prst="rect">
            <a:avLst/>
          </a:prstGeom>
          <a:noFill/>
        </p:spPr>
        <p:txBody>
          <a:bodyPr wrap="none" rtlCol="0">
            <a:spAutoFit/>
          </a:bodyPr>
          <a:lstStyle/>
          <a:p>
            <a:endParaRPr lang="en-US" dirty="0"/>
          </a:p>
        </p:txBody>
      </p:sp>
      <p:grpSp>
        <p:nvGrpSpPr>
          <p:cNvPr id="38" name="Group 37"/>
          <p:cNvGrpSpPr/>
          <p:nvPr/>
        </p:nvGrpSpPr>
        <p:grpSpPr>
          <a:xfrm>
            <a:off x="1414107" y="1795747"/>
            <a:ext cx="7282542" cy="2273768"/>
            <a:chOff x="3575961" y="1752368"/>
            <a:chExt cx="7282542" cy="2273768"/>
          </a:xfrm>
        </p:grpSpPr>
        <p:sp>
          <p:nvSpPr>
            <p:cNvPr id="35" name="TextBox 34"/>
            <p:cNvSpPr txBox="1"/>
            <p:nvPr/>
          </p:nvSpPr>
          <p:spPr>
            <a:xfrm>
              <a:off x="3575961" y="2702697"/>
              <a:ext cx="7282542"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cxnSp>
          <p:nvCxnSpPr>
            <p:cNvPr id="36" name="Straight Connector 35"/>
            <p:cNvCxnSpPr/>
            <p:nvPr/>
          </p:nvCxnSpPr>
          <p:spPr>
            <a:xfrm flipH="1">
              <a:off x="8489065" y="1752368"/>
              <a:ext cx="1156732" cy="1205642"/>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grpSp>
        <p:nvGrpSpPr>
          <p:cNvPr id="39" name="Group 38"/>
          <p:cNvGrpSpPr/>
          <p:nvPr/>
        </p:nvGrpSpPr>
        <p:grpSpPr>
          <a:xfrm>
            <a:off x="7102144" y="1856186"/>
            <a:ext cx="2439446" cy="1100178"/>
            <a:chOff x="4087671" y="1924133"/>
            <a:chExt cx="2439446" cy="1100178"/>
          </a:xfrm>
        </p:grpSpPr>
        <p:sp>
          <p:nvSpPr>
            <p:cNvPr id="40" name="TextBox 39"/>
            <p:cNvSpPr txBox="1"/>
            <p:nvPr/>
          </p:nvSpPr>
          <p:spPr>
            <a:xfrm>
              <a:off x="4087671" y="2547257"/>
              <a:ext cx="2439446" cy="477054"/>
            </a:xfrm>
            <a:prstGeom prst="rect">
              <a:avLst/>
            </a:prstGeom>
            <a:noFill/>
          </p:spPr>
          <p:txBody>
            <a:bodyPr wrap="square" rtlCol="0">
              <a:spAutoFit/>
            </a:bodyPr>
            <a:lstStyle/>
            <a:p>
              <a:r>
                <a:rPr lang="en-US" sz="2500" dirty="0" err="1" smtClean="0">
                  <a:solidFill>
                    <a:srgbClr val="002060"/>
                  </a:solidFill>
                </a:rPr>
                <a:t>unachievability</a:t>
              </a:r>
              <a:r>
                <a:rPr lang="en-US" sz="2500" dirty="0" smtClean="0">
                  <a:solidFill>
                    <a:srgbClr val="002060"/>
                  </a:solidFill>
                </a:rPr>
                <a:t> </a:t>
              </a:r>
              <a:endParaRPr lang="en-US" sz="2500" dirty="0">
                <a:solidFill>
                  <a:srgbClr val="002060"/>
                </a:solidFill>
              </a:endParaRPr>
            </a:p>
          </p:txBody>
        </p:sp>
        <p:cxnSp>
          <p:nvCxnSpPr>
            <p:cNvPr id="41" name="Straight Connector 40"/>
            <p:cNvCxnSpPr/>
            <p:nvPr/>
          </p:nvCxnSpPr>
          <p:spPr>
            <a:xfrm>
              <a:off x="4651128" y="1924133"/>
              <a:ext cx="306271" cy="725646"/>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sp>
        <p:nvSpPr>
          <p:cNvPr id="43" name="TextBox 42"/>
          <p:cNvSpPr txBox="1"/>
          <p:nvPr/>
        </p:nvSpPr>
        <p:spPr>
          <a:xfrm>
            <a:off x="817326" y="4466156"/>
            <a:ext cx="7915565" cy="1015663"/>
          </a:xfrm>
          <a:prstGeom prst="rect">
            <a:avLst/>
          </a:prstGeom>
          <a:noFill/>
        </p:spPr>
        <p:txBody>
          <a:bodyPr wrap="none" rtlCol="0">
            <a:spAutoFit/>
          </a:bodyPr>
          <a:lstStyle/>
          <a:p>
            <a:r>
              <a:rPr lang="en-US" sz="6000" dirty="0" smtClean="0"/>
              <a:t>Canonical Segmentation </a:t>
            </a:r>
            <a:endParaRPr lang="en-US" sz="6000" dirty="0"/>
          </a:p>
        </p:txBody>
      </p:sp>
      <p:sp>
        <p:nvSpPr>
          <p:cNvPr id="44" name="TextBox 43"/>
          <p:cNvSpPr txBox="1"/>
          <p:nvPr/>
        </p:nvSpPr>
        <p:spPr>
          <a:xfrm>
            <a:off x="1147199" y="4426461"/>
            <a:ext cx="7395889" cy="1015663"/>
          </a:xfrm>
          <a:prstGeom prst="rect">
            <a:avLst/>
          </a:prstGeom>
          <a:noFill/>
        </p:spPr>
        <p:txBody>
          <a:bodyPr wrap="square" rtlCol="0">
            <a:spAutoFit/>
          </a:bodyPr>
          <a:lstStyle/>
          <a:p>
            <a:pPr algn="ctr"/>
            <a:r>
              <a:rPr lang="en-US" sz="6000" dirty="0" smtClean="0"/>
              <a:t>Underlying Form</a:t>
            </a:r>
            <a:endParaRPr lang="en-US" sz="6000" dirty="0"/>
          </a:p>
        </p:txBody>
      </p:sp>
      <p:sp>
        <p:nvSpPr>
          <p:cNvPr id="45" name="TextBox 44"/>
          <p:cNvSpPr txBox="1"/>
          <p:nvPr/>
        </p:nvSpPr>
        <p:spPr>
          <a:xfrm>
            <a:off x="1259454" y="4435459"/>
            <a:ext cx="7395889" cy="1015663"/>
          </a:xfrm>
          <a:prstGeom prst="rect">
            <a:avLst/>
          </a:prstGeom>
          <a:noFill/>
        </p:spPr>
        <p:txBody>
          <a:bodyPr wrap="square" rtlCol="0">
            <a:spAutoFit/>
          </a:bodyPr>
          <a:lstStyle/>
          <a:p>
            <a:pPr algn="ctr"/>
            <a:r>
              <a:rPr lang="en-US" sz="6000" dirty="0" smtClean="0"/>
              <a:t>Word (Surface Form)</a:t>
            </a:r>
            <a:endParaRPr lang="en-US" sz="6000" dirty="0"/>
          </a:p>
        </p:txBody>
      </p:sp>
      <p:pic>
        <p:nvPicPr>
          <p:cNvPr id="7" name="Picture 6"/>
          <p:cNvPicPr>
            <a:picLocks noChangeAspect="1"/>
          </p:cNvPicPr>
          <p:nvPr/>
        </p:nvPicPr>
        <p:blipFill>
          <a:blip r:embed="rId5"/>
          <a:stretch>
            <a:fillRect/>
          </a:stretch>
        </p:blipFill>
        <p:spPr>
          <a:xfrm>
            <a:off x="3835749" y="710574"/>
            <a:ext cx="669472" cy="809665"/>
          </a:xfrm>
          <a:prstGeom prst="rect">
            <a:avLst/>
          </a:prstGeom>
        </p:spPr>
      </p:pic>
      <p:pic>
        <p:nvPicPr>
          <p:cNvPr id="8" name="Picture 7"/>
          <p:cNvPicPr>
            <a:picLocks noChangeAspect="1"/>
          </p:cNvPicPr>
          <p:nvPr/>
        </p:nvPicPr>
        <p:blipFill>
          <a:blip r:embed="rId6"/>
          <a:stretch>
            <a:fillRect/>
          </a:stretch>
        </p:blipFill>
        <p:spPr>
          <a:xfrm>
            <a:off x="3875640" y="701768"/>
            <a:ext cx="664928" cy="842079"/>
          </a:xfrm>
          <a:prstGeom prst="rect">
            <a:avLst/>
          </a:prstGeom>
        </p:spPr>
      </p:pic>
      <p:pic>
        <p:nvPicPr>
          <p:cNvPr id="9" name="Picture 8"/>
          <p:cNvPicPr>
            <a:picLocks noChangeAspect="1"/>
          </p:cNvPicPr>
          <p:nvPr/>
        </p:nvPicPr>
        <p:blipFill>
          <a:blip r:embed="rId7"/>
          <a:stretch>
            <a:fillRect/>
          </a:stretch>
        </p:blipFill>
        <p:spPr>
          <a:xfrm>
            <a:off x="3897866" y="730705"/>
            <a:ext cx="682237" cy="773202"/>
          </a:xfrm>
          <a:prstGeom prst="rect">
            <a:avLst/>
          </a:prstGeom>
        </p:spPr>
      </p:pic>
      <p:grpSp>
        <p:nvGrpSpPr>
          <p:cNvPr id="27" name="Group 26"/>
          <p:cNvGrpSpPr/>
          <p:nvPr/>
        </p:nvGrpSpPr>
        <p:grpSpPr>
          <a:xfrm>
            <a:off x="1660075" y="2162934"/>
            <a:ext cx="318677" cy="1437157"/>
            <a:chOff x="1660075" y="2162934"/>
            <a:chExt cx="318677" cy="1437157"/>
          </a:xfrm>
        </p:grpSpPr>
        <p:sp>
          <p:nvSpPr>
            <p:cNvPr id="42" name="Rectangle 41"/>
            <p:cNvSpPr/>
            <p:nvPr/>
          </p:nvSpPr>
          <p:spPr>
            <a:xfrm>
              <a:off x="1667981" y="2162934"/>
              <a:ext cx="303372" cy="1437157"/>
            </a:xfrm>
            <a:prstGeom prst="rect">
              <a:avLst/>
            </a:prstGeom>
            <a:solidFill>
              <a:srgbClr val="E661FF"/>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6" name="Straight Connector 45"/>
            <p:cNvCxnSpPr/>
            <p:nvPr/>
          </p:nvCxnSpPr>
          <p:spPr>
            <a:xfrm>
              <a:off x="1660075" y="2406604"/>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1675442" y="26489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1689820" y="292208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1669688" y="317800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1684064" y="338791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51" name="Straight Connector 50"/>
          <p:cNvCxnSpPr/>
          <p:nvPr/>
        </p:nvCxnSpPr>
        <p:spPr>
          <a:xfrm flipH="1">
            <a:off x="1921824" y="1694229"/>
            <a:ext cx="344607" cy="339173"/>
          </a:xfrm>
          <a:prstGeom prst="line">
            <a:avLst/>
          </a:prstGeom>
          <a:ln w="635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flipH="1">
            <a:off x="1268840" y="1836091"/>
            <a:ext cx="1156732" cy="1205642"/>
          </a:xfrm>
          <a:prstGeom prst="line">
            <a:avLst/>
          </a:prstGeom>
          <a:ln w="1270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nvGrpSpPr>
          <p:cNvPr id="29" name="Group 28"/>
          <p:cNvGrpSpPr/>
          <p:nvPr/>
        </p:nvGrpSpPr>
        <p:grpSpPr>
          <a:xfrm>
            <a:off x="812670" y="2898023"/>
            <a:ext cx="312921" cy="1473598"/>
            <a:chOff x="812670" y="2898023"/>
            <a:chExt cx="312921" cy="1473598"/>
          </a:xfrm>
        </p:grpSpPr>
        <p:sp>
          <p:nvSpPr>
            <p:cNvPr id="53" name="Rectangle 52"/>
            <p:cNvSpPr/>
            <p:nvPr/>
          </p:nvSpPr>
          <p:spPr>
            <a:xfrm>
              <a:off x="820576" y="2898023"/>
              <a:ext cx="303372" cy="1473598"/>
            </a:xfrm>
            <a:prstGeom prst="rect">
              <a:avLst/>
            </a:prstGeom>
            <a:solidFill>
              <a:srgbClr val="E661FF"/>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4" name="Straight Connector 53"/>
            <p:cNvCxnSpPr/>
            <p:nvPr/>
          </p:nvCxnSpPr>
          <p:spPr>
            <a:xfrm>
              <a:off x="812670" y="3141692"/>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828037" y="338400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825160" y="365717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822285" y="39130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836659" y="414025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9" name="TextBox 58"/>
          <p:cNvSpPr txBox="1"/>
          <p:nvPr/>
        </p:nvSpPr>
        <p:spPr>
          <a:xfrm>
            <a:off x="756599" y="4411316"/>
            <a:ext cx="8123206" cy="1015663"/>
          </a:xfrm>
          <a:prstGeom prst="rect">
            <a:avLst/>
          </a:prstGeom>
          <a:solidFill>
            <a:schemeClr val="bg1"/>
          </a:solidFill>
        </p:spPr>
        <p:txBody>
          <a:bodyPr wrap="square" rtlCol="0">
            <a:spAutoFit/>
          </a:bodyPr>
          <a:lstStyle/>
          <a:p>
            <a:pPr algn="ctr"/>
            <a:r>
              <a:rPr lang="en-US" sz="6000" dirty="0" smtClean="0"/>
              <a:t>Word Vector (Meaning)</a:t>
            </a:r>
            <a:endParaRPr lang="en-US" sz="6000" dirty="0"/>
          </a:p>
        </p:txBody>
      </p:sp>
      <p:sp>
        <p:nvSpPr>
          <p:cNvPr id="23" name="TextBox 22"/>
          <p:cNvSpPr txBox="1"/>
          <p:nvPr/>
        </p:nvSpPr>
        <p:spPr>
          <a:xfrm>
            <a:off x="1885950" y="7100888"/>
            <a:ext cx="184731" cy="369332"/>
          </a:xfrm>
          <a:prstGeom prst="rect">
            <a:avLst/>
          </a:prstGeom>
          <a:noFill/>
        </p:spPr>
        <p:txBody>
          <a:bodyPr wrap="none" rtlCol="0">
            <a:spAutoFit/>
          </a:bodyPr>
          <a:lstStyle/>
          <a:p>
            <a:endParaRPr lang="en-US"/>
          </a:p>
        </p:txBody>
      </p:sp>
    </p:spTree>
    <p:custDataLst>
      <p:tags r:id="rId1"/>
    </p:custDataLst>
    <p:extLst>
      <p:ext uri="{BB962C8B-B14F-4D97-AF65-F5344CB8AC3E}">
        <p14:creationId xmlns:p14="http://schemas.microsoft.com/office/powerpoint/2010/main" val="885838828"/>
      </p:ext>
    </p:extLst>
  </p:cSld>
  <p:clrMapOvr>
    <a:masterClrMapping/>
  </p:clrMapOvr>
  <mc:AlternateContent xmlns:mc="http://schemas.openxmlformats.org/markup-compatibility/2006" xmlns:p14="http://schemas.microsoft.com/office/powerpoint/2010/main">
    <mc:Choice Requires="p14">
      <p:transition spd="slow" p14:dur="2000" advTm="21456"/>
    </mc:Choice>
    <mc:Fallback xmlns="">
      <p:transition spd="slow" advTm="2145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38"/>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45"/>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31"/>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44"/>
                                        </p:tgtEl>
                                        <p:attrNameLst>
                                          <p:attrName>style.visibility</p:attrName>
                                        </p:attrNameLst>
                                      </p:cBhvr>
                                      <p:to>
                                        <p:strVal val="hidden"/>
                                      </p:to>
                                    </p:set>
                                  </p:childTnLst>
                                </p:cTn>
                              </p:par>
                              <p:par>
                                <p:cTn id="29" presetID="1" presetClass="entr" presetSubtype="0" fill="hold"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32"/>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43"/>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9"/>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51"/>
                                        </p:tgtEl>
                                        <p:attrNameLst>
                                          <p:attrName>style.visibility</p:attrName>
                                        </p:attrNameLst>
                                      </p:cBhvr>
                                      <p:to>
                                        <p:strVal val="visible"/>
                                      </p:to>
                                    </p:set>
                                  </p:childTnLst>
                                </p:cTn>
                              </p:par>
                              <p:par>
                                <p:cTn id="57" presetID="1" presetClass="exit" presetSubtype="0" fill="hold" nodeType="withEffect">
                                  <p:stCondLst>
                                    <p:cond delay="0"/>
                                  </p:stCondLst>
                                  <p:childTnLst>
                                    <p:set>
                                      <p:cBhvr>
                                        <p:cTn id="58" dur="1" fill="hold">
                                          <p:stCondLst>
                                            <p:cond delay="0"/>
                                          </p:stCondLst>
                                        </p:cTn>
                                        <p:tgtEl>
                                          <p:spTgt spid="52"/>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59"/>
                                        </p:tgtEl>
                                        <p:attrNameLst>
                                          <p:attrName>style.visibility</p:attrName>
                                        </p:attrNameLst>
                                      </p:cBhvr>
                                      <p:to>
                                        <p:strVal val="hidden"/>
                                      </p:to>
                                    </p:set>
                                  </p:childTnLst>
                                </p:cTn>
                              </p:par>
                              <p:par>
                                <p:cTn id="61" presetID="1" presetClass="exit" presetSubtype="0" fill="hold" nodeType="withEffect">
                                  <p:stCondLst>
                                    <p:cond delay="0"/>
                                  </p:stCondLst>
                                  <p:childTnLst>
                                    <p:set>
                                      <p:cBhvr>
                                        <p:cTn id="62" dur="1" fill="hold">
                                          <p:stCondLst>
                                            <p:cond delay="0"/>
                                          </p:stCondLst>
                                        </p:cTn>
                                        <p:tgtEl>
                                          <p:spTgt spid="29"/>
                                        </p:tgtEl>
                                        <p:attrNameLst>
                                          <p:attrName>style.visibility</p:attrName>
                                        </p:attrNameLst>
                                      </p:cBhvr>
                                      <p:to>
                                        <p:strVal val="hidden"/>
                                      </p:to>
                                    </p:set>
                                  </p:childTnLst>
                                </p:cTn>
                              </p:par>
                              <p:par>
                                <p:cTn id="63" presetID="1" presetClass="entr" presetSubtype="0" fill="hold" nodeType="withEffect">
                                  <p:stCondLst>
                                    <p:cond delay="0"/>
                                  </p:stCondLst>
                                  <p:childTnLst>
                                    <p:set>
                                      <p:cBhvr>
                                        <p:cTn id="6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3" grpId="1"/>
      <p:bldP spid="44" grpId="0"/>
      <p:bldP spid="44" grpId="1"/>
      <p:bldP spid="45" grpId="0"/>
      <p:bldP spid="45" grpId="1"/>
      <p:bldP spid="59" grpId="0" animBg="1"/>
      <p:bldP spid="59" grpId="1"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655474" y="1982347"/>
            <a:ext cx="7269491" cy="707886"/>
          </a:xfrm>
          <a:prstGeom prst="rect">
            <a:avLst/>
          </a:prstGeom>
        </p:spPr>
        <p:txBody>
          <a:bodyPr wrap="none">
            <a:spAutoFit/>
          </a:bodyPr>
          <a:lstStyle/>
          <a:p>
            <a:r>
              <a:rPr lang="en-US" sz="4000" dirty="0" smtClean="0"/>
              <a:t>(s=</a:t>
            </a:r>
            <a:r>
              <a:rPr lang="en-US" sz="3000" dirty="0" smtClean="0">
                <a:solidFill>
                  <a:schemeClr val="accent2">
                    <a:lumMod val="75000"/>
                  </a:schemeClr>
                </a:solidFill>
              </a:rPr>
              <a:t>un </a:t>
            </a:r>
            <a:r>
              <a:rPr lang="en-US" sz="3000" dirty="0">
                <a:solidFill>
                  <a:schemeClr val="accent5">
                    <a:lumMod val="75000"/>
                  </a:schemeClr>
                </a:solidFill>
              </a:rPr>
              <a:t>achieve </a:t>
            </a:r>
            <a:r>
              <a:rPr lang="en-US" sz="3000" dirty="0">
                <a:solidFill>
                  <a:schemeClr val="accent3">
                    <a:lumMod val="75000"/>
                  </a:schemeClr>
                </a:solidFill>
              </a:rPr>
              <a:t>able </a:t>
            </a:r>
            <a:r>
              <a:rPr lang="en-US" sz="3000" dirty="0" err="1" smtClean="0">
                <a:solidFill>
                  <a:schemeClr val="accent4">
                    <a:lumMod val="75000"/>
                  </a:schemeClr>
                </a:solidFill>
              </a:rPr>
              <a:t>ity</a:t>
            </a:r>
            <a:r>
              <a:rPr lang="en-US" sz="3000" dirty="0" smtClean="0"/>
              <a:t>,</a:t>
            </a:r>
            <a:r>
              <a:rPr lang="en-US" sz="3000" dirty="0" smtClean="0">
                <a:solidFill>
                  <a:schemeClr val="accent4">
                    <a:lumMod val="75000"/>
                  </a:schemeClr>
                </a:solidFill>
              </a:rPr>
              <a:t> </a:t>
            </a:r>
            <a:r>
              <a:rPr lang="en-US" sz="4000" dirty="0" smtClean="0"/>
              <a:t>u=</a:t>
            </a:r>
            <a:r>
              <a:rPr lang="en-US" sz="3000" dirty="0" err="1" smtClean="0">
                <a:solidFill>
                  <a:schemeClr val="accent6">
                    <a:lumMod val="75000"/>
                  </a:schemeClr>
                </a:solidFill>
              </a:rPr>
              <a:t>unachieveableity</a:t>
            </a:r>
            <a:r>
              <a:rPr lang="en-US" sz="4000" dirty="0" smtClean="0"/>
              <a:t>)</a:t>
            </a:r>
            <a:r>
              <a:rPr lang="en-US" sz="3000" dirty="0" smtClean="0">
                <a:solidFill>
                  <a:schemeClr val="accent4">
                    <a:lumMod val="75000"/>
                  </a:schemeClr>
                </a:solidFill>
              </a:rPr>
              <a:t> </a:t>
            </a:r>
            <a:endParaRPr lang="en-US" sz="3000" dirty="0">
              <a:solidFill>
                <a:schemeClr val="accent4">
                  <a:lumMod val="75000"/>
                </a:schemeClr>
              </a:solidFill>
            </a:endParaRPr>
          </a:p>
        </p:txBody>
      </p:sp>
      <p:sp>
        <p:nvSpPr>
          <p:cNvPr id="9" name="TextBox 8"/>
          <p:cNvSpPr txBox="1"/>
          <p:nvPr/>
        </p:nvSpPr>
        <p:spPr>
          <a:xfrm>
            <a:off x="4166851" y="956224"/>
            <a:ext cx="5000734" cy="1015663"/>
          </a:xfrm>
          <a:prstGeom prst="rect">
            <a:avLst/>
          </a:prstGeom>
          <a:noFill/>
        </p:spPr>
        <p:txBody>
          <a:bodyPr wrap="square" rtlCol="0">
            <a:spAutoFit/>
          </a:bodyPr>
          <a:lstStyle/>
          <a:p>
            <a:r>
              <a:rPr lang="en-US" sz="3000" i="1" dirty="0" smtClean="0"/>
              <a:t>How good is the segmentation- underlying form pair?</a:t>
            </a:r>
            <a:endParaRPr lang="en-US" sz="3000" i="1" dirty="0"/>
          </a:p>
        </p:txBody>
      </p:sp>
      <p:sp>
        <p:nvSpPr>
          <p:cNvPr id="10" name="Rectangle 9"/>
          <p:cNvSpPr/>
          <p:nvPr/>
        </p:nvSpPr>
        <p:spPr>
          <a:xfrm>
            <a:off x="1148873" y="5072107"/>
            <a:ext cx="6881243" cy="707886"/>
          </a:xfrm>
          <a:prstGeom prst="rect">
            <a:avLst/>
          </a:prstGeom>
        </p:spPr>
        <p:txBody>
          <a:bodyPr wrap="none">
            <a:spAutoFit/>
          </a:bodyPr>
          <a:lstStyle/>
          <a:p>
            <a:r>
              <a:rPr lang="en-US" sz="4000" dirty="0" smtClean="0"/>
              <a:t>(u=</a:t>
            </a:r>
            <a:r>
              <a:rPr lang="en-US" sz="3000" dirty="0" err="1" smtClean="0">
                <a:solidFill>
                  <a:schemeClr val="accent6">
                    <a:lumMod val="75000"/>
                  </a:schemeClr>
                </a:solidFill>
              </a:rPr>
              <a:t>unachieveableity</a:t>
            </a:r>
            <a:r>
              <a:rPr lang="en-US" sz="3000" dirty="0" smtClean="0">
                <a:solidFill>
                  <a:schemeClr val="accent6">
                    <a:lumMod val="75000"/>
                  </a:schemeClr>
                </a:solidFill>
              </a:rPr>
              <a:t>, </a:t>
            </a:r>
            <a:r>
              <a:rPr lang="en-US" sz="4000" dirty="0" smtClean="0"/>
              <a:t>w=</a:t>
            </a:r>
            <a:r>
              <a:rPr lang="en-US" sz="3000" dirty="0" err="1" smtClean="0">
                <a:solidFill>
                  <a:srgbClr val="002060"/>
                </a:solidFill>
              </a:rPr>
              <a:t>unachievability</a:t>
            </a:r>
            <a:r>
              <a:rPr lang="en-US" sz="4000" dirty="0" smtClean="0"/>
              <a:t>)</a:t>
            </a:r>
            <a:r>
              <a:rPr lang="en-US" sz="3000" dirty="0" smtClean="0">
                <a:solidFill>
                  <a:schemeClr val="accent4">
                    <a:lumMod val="75000"/>
                  </a:schemeClr>
                </a:solidFill>
              </a:rPr>
              <a:t> </a:t>
            </a:r>
            <a:endParaRPr lang="en-US" sz="3000" dirty="0">
              <a:solidFill>
                <a:schemeClr val="accent4">
                  <a:lumMod val="75000"/>
                </a:schemeClr>
              </a:solidFill>
            </a:endParaRPr>
          </a:p>
        </p:txBody>
      </p:sp>
      <p:sp>
        <p:nvSpPr>
          <p:cNvPr id="12" name="TextBox 11"/>
          <p:cNvSpPr txBox="1"/>
          <p:nvPr/>
        </p:nvSpPr>
        <p:spPr>
          <a:xfrm>
            <a:off x="4257566" y="4122544"/>
            <a:ext cx="4685049" cy="1015663"/>
          </a:xfrm>
          <a:prstGeom prst="rect">
            <a:avLst/>
          </a:prstGeom>
          <a:noFill/>
        </p:spPr>
        <p:txBody>
          <a:bodyPr wrap="square" rtlCol="0">
            <a:spAutoFit/>
          </a:bodyPr>
          <a:lstStyle/>
          <a:p>
            <a:r>
              <a:rPr lang="en-US" sz="3000" i="1" dirty="0" smtClean="0"/>
              <a:t>How good is the underlying form-word pair?</a:t>
            </a:r>
            <a:endParaRPr lang="en-US" sz="3000" i="1" dirty="0"/>
          </a:p>
        </p:txBody>
      </p:sp>
      <p:pic>
        <p:nvPicPr>
          <p:cNvPr id="26" name="Picture 25"/>
          <p:cNvPicPr>
            <a:picLocks noChangeAspect="1"/>
          </p:cNvPicPr>
          <p:nvPr/>
        </p:nvPicPr>
        <p:blipFill>
          <a:blip r:embed="rId4"/>
          <a:stretch>
            <a:fillRect/>
          </a:stretch>
        </p:blipFill>
        <p:spPr>
          <a:xfrm>
            <a:off x="655474" y="938355"/>
            <a:ext cx="3329958" cy="938646"/>
          </a:xfrm>
          <a:prstGeom prst="rect">
            <a:avLst/>
          </a:prstGeom>
        </p:spPr>
      </p:pic>
      <p:pic>
        <p:nvPicPr>
          <p:cNvPr id="27" name="Picture 26"/>
          <p:cNvPicPr>
            <a:picLocks noChangeAspect="1"/>
          </p:cNvPicPr>
          <p:nvPr/>
        </p:nvPicPr>
        <p:blipFill>
          <a:blip r:embed="rId5"/>
          <a:stretch>
            <a:fillRect/>
          </a:stretch>
        </p:blipFill>
        <p:spPr>
          <a:xfrm>
            <a:off x="542434" y="4194419"/>
            <a:ext cx="3442998" cy="903787"/>
          </a:xfrm>
          <a:prstGeom prst="rect">
            <a:avLst/>
          </a:prstGeom>
        </p:spPr>
      </p:pic>
      <p:pic>
        <p:nvPicPr>
          <p:cNvPr id="28" name="Picture 27"/>
          <p:cNvPicPr>
            <a:picLocks noChangeAspect="1"/>
          </p:cNvPicPr>
          <p:nvPr/>
        </p:nvPicPr>
        <p:blipFill>
          <a:blip r:embed="rId6"/>
          <a:stretch>
            <a:fillRect/>
          </a:stretch>
        </p:blipFill>
        <p:spPr>
          <a:xfrm>
            <a:off x="111965" y="3088782"/>
            <a:ext cx="8955058" cy="630831"/>
          </a:xfrm>
          <a:prstGeom prst="rect">
            <a:avLst/>
          </a:prstGeom>
        </p:spPr>
      </p:pic>
    </p:spTree>
    <p:custDataLst>
      <p:tags r:id="rId1"/>
    </p:custDataLst>
    <p:extLst>
      <p:ext uri="{BB962C8B-B14F-4D97-AF65-F5344CB8AC3E}">
        <p14:creationId xmlns:p14="http://schemas.microsoft.com/office/powerpoint/2010/main" val="622807334"/>
      </p:ext>
    </p:extLst>
  </p:cSld>
  <p:clrMapOvr>
    <a:masterClrMapping/>
  </p:clrMapOvr>
  <mc:AlternateContent xmlns:mc="http://schemas.openxmlformats.org/markup-compatibility/2006" xmlns:p14="http://schemas.microsoft.com/office/powerpoint/2010/main">
    <mc:Choice Requires="p14">
      <p:transition spd="slow" p14:dur="2000" advTm="40325"/>
    </mc:Choice>
    <mc:Fallback xmlns="">
      <p:transition spd="slow" advTm="40325"/>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389" y="2548006"/>
            <a:ext cx="11162581" cy="1143000"/>
          </a:xfrm>
        </p:spPr>
        <p:txBody>
          <a:bodyPr>
            <a:noAutofit/>
          </a:bodyPr>
          <a:lstStyle/>
          <a:p>
            <a:r>
              <a:rPr lang="en-US" sz="3200" b="1" dirty="0" smtClean="0"/>
              <a:t>Old Idea: </a:t>
            </a:r>
            <a:r>
              <a:rPr lang="en-US" sz="3200" dirty="0" smtClean="0"/>
              <a:t>Surface Morphological Segmentation</a:t>
            </a:r>
            <a:endParaRPr lang="en-US" sz="3200" dirty="0"/>
          </a:p>
        </p:txBody>
      </p:sp>
    </p:spTree>
    <p:extLst>
      <p:ext uri="{BB962C8B-B14F-4D97-AF65-F5344CB8AC3E}">
        <p14:creationId xmlns:p14="http://schemas.microsoft.com/office/powerpoint/2010/main" val="1606453467"/>
      </p:ext>
    </p:extLst>
  </p:cSld>
  <p:clrMapOvr>
    <a:masterClrMapping/>
  </p:clrMapOvr>
  <mc:AlternateContent xmlns:mc="http://schemas.openxmlformats.org/markup-compatibility/2006" xmlns:p14="http://schemas.microsoft.com/office/powerpoint/2010/main">
    <mc:Choice Requires="p14">
      <p:transition spd="slow" p14:dur="2000" advTm="9780"/>
    </mc:Choice>
    <mc:Fallback xmlns="">
      <p:transition spd="slow" advTm="978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Distribution over Vectors</a:t>
            </a:r>
            <a:endParaRPr lang="en-US" dirty="0"/>
          </a:p>
        </p:txBody>
      </p:sp>
      <p:sp>
        <p:nvSpPr>
          <p:cNvPr id="7" name="TextBox 6"/>
          <p:cNvSpPr txBox="1"/>
          <p:nvPr/>
        </p:nvSpPr>
        <p:spPr>
          <a:xfrm>
            <a:off x="1190445" y="5262113"/>
            <a:ext cx="3506024" cy="553998"/>
          </a:xfrm>
          <a:prstGeom prst="rect">
            <a:avLst/>
          </a:prstGeom>
          <a:noFill/>
        </p:spPr>
        <p:txBody>
          <a:bodyPr wrap="none" rtlCol="0">
            <a:spAutoFit/>
          </a:bodyPr>
          <a:lstStyle/>
          <a:p>
            <a:r>
              <a:rPr lang="en-US" sz="3000" dirty="0" smtClean="0">
                <a:solidFill>
                  <a:schemeClr val="accent2">
                    <a:lumMod val="75000"/>
                  </a:schemeClr>
                </a:solidFill>
              </a:rPr>
              <a:t>Gaussian Distributed </a:t>
            </a:r>
            <a:endParaRPr lang="en-US" sz="3000" dirty="0">
              <a:solidFill>
                <a:schemeClr val="accent2">
                  <a:lumMod val="75000"/>
                </a:schemeClr>
              </a:solidFill>
            </a:endParaRPr>
          </a:p>
        </p:txBody>
      </p:sp>
      <p:sp>
        <p:nvSpPr>
          <p:cNvPr id="8" name="TextBox 7"/>
          <p:cNvSpPr txBox="1"/>
          <p:nvPr/>
        </p:nvSpPr>
        <p:spPr>
          <a:xfrm>
            <a:off x="4189561" y="2865274"/>
            <a:ext cx="2191754" cy="553998"/>
          </a:xfrm>
          <a:prstGeom prst="rect">
            <a:avLst/>
          </a:prstGeom>
          <a:noFill/>
        </p:spPr>
        <p:txBody>
          <a:bodyPr wrap="none" rtlCol="0">
            <a:spAutoFit/>
          </a:bodyPr>
          <a:lstStyle/>
          <a:p>
            <a:r>
              <a:rPr lang="en-US" sz="3000" dirty="0" smtClean="0">
                <a:solidFill>
                  <a:schemeClr val="accent1">
                    <a:lumMod val="75000"/>
                  </a:schemeClr>
                </a:solidFill>
              </a:rPr>
              <a:t>Mean Vector</a:t>
            </a:r>
            <a:endParaRPr lang="en-US" sz="3000" dirty="0">
              <a:solidFill>
                <a:schemeClr val="accent1">
                  <a:lumMod val="75000"/>
                </a:schemeClr>
              </a:solidFill>
            </a:endParaRPr>
          </a:p>
        </p:txBody>
      </p:sp>
      <p:cxnSp>
        <p:nvCxnSpPr>
          <p:cNvPr id="9" name="Straight Arrow Connector 8"/>
          <p:cNvCxnSpPr/>
          <p:nvPr/>
        </p:nvCxnSpPr>
        <p:spPr>
          <a:xfrm>
            <a:off x="6072996" y="3344452"/>
            <a:ext cx="724619" cy="813480"/>
          </a:xfrm>
          <a:prstGeom prst="straightConnector1">
            <a:avLst/>
          </a:prstGeom>
          <a:ln w="50800">
            <a:solidFill>
              <a:srgbClr val="37609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H="1" flipV="1">
            <a:off x="1966823" y="4781411"/>
            <a:ext cx="1380226" cy="480702"/>
          </a:xfrm>
          <a:prstGeom prst="straightConnector1">
            <a:avLst/>
          </a:prstGeom>
          <a:ln w="50800">
            <a:solidFill>
              <a:srgbClr val="984241"/>
            </a:solidFill>
            <a:tailEnd type="triangle"/>
          </a:ln>
          <a:effectLst/>
        </p:spPr>
        <p:style>
          <a:lnRef idx="2">
            <a:schemeClr val="accent1"/>
          </a:lnRef>
          <a:fillRef idx="0">
            <a:schemeClr val="accent1"/>
          </a:fillRef>
          <a:effectRef idx="1">
            <a:schemeClr val="accent1"/>
          </a:effectRef>
          <a:fontRef idx="minor">
            <a:schemeClr val="tx1"/>
          </a:fontRef>
        </p:style>
      </p:cxnSp>
      <p:pic>
        <p:nvPicPr>
          <p:cNvPr id="6" name="Picture 5"/>
          <p:cNvPicPr>
            <a:picLocks noChangeAspect="1"/>
          </p:cNvPicPr>
          <p:nvPr/>
        </p:nvPicPr>
        <p:blipFill>
          <a:blip r:embed="rId3"/>
          <a:stretch>
            <a:fillRect/>
          </a:stretch>
        </p:blipFill>
        <p:spPr>
          <a:xfrm>
            <a:off x="1276350" y="3879884"/>
            <a:ext cx="6591300" cy="1104900"/>
          </a:xfrm>
          <a:prstGeom prst="rect">
            <a:avLst/>
          </a:prstGeom>
        </p:spPr>
      </p:pic>
      <p:pic>
        <p:nvPicPr>
          <p:cNvPr id="15" name="Picture 14"/>
          <p:cNvPicPr>
            <a:picLocks noChangeAspect="1"/>
          </p:cNvPicPr>
          <p:nvPr/>
        </p:nvPicPr>
        <p:blipFill>
          <a:blip r:embed="rId4"/>
          <a:stretch>
            <a:fillRect/>
          </a:stretch>
        </p:blipFill>
        <p:spPr>
          <a:xfrm>
            <a:off x="203884" y="1611761"/>
            <a:ext cx="8631039" cy="602544"/>
          </a:xfrm>
          <a:prstGeom prst="rect">
            <a:avLst/>
          </a:prstGeom>
        </p:spPr>
      </p:pic>
      <p:pic>
        <p:nvPicPr>
          <p:cNvPr id="16" name="Picture 15"/>
          <p:cNvPicPr>
            <a:picLocks noChangeAspect="1"/>
          </p:cNvPicPr>
          <p:nvPr/>
        </p:nvPicPr>
        <p:blipFill>
          <a:blip r:embed="rId5"/>
          <a:stretch>
            <a:fillRect/>
          </a:stretch>
        </p:blipFill>
        <p:spPr>
          <a:xfrm>
            <a:off x="177681" y="1609932"/>
            <a:ext cx="8683446" cy="606203"/>
          </a:xfrm>
          <a:prstGeom prst="rect">
            <a:avLst/>
          </a:prstGeom>
        </p:spPr>
      </p:pic>
    </p:spTree>
    <p:extLst>
      <p:ext uri="{BB962C8B-B14F-4D97-AF65-F5344CB8AC3E}">
        <p14:creationId xmlns:p14="http://schemas.microsoft.com/office/powerpoint/2010/main" val="758171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5"/>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t>
            </a:r>
            <a:r>
              <a:rPr lang="en-US" dirty="0" smtClean="0"/>
              <a:t> </a:t>
            </a:r>
            <a:r>
              <a:rPr lang="en-US" dirty="0"/>
              <a:t>? </a:t>
            </a:r>
          </a:p>
        </p:txBody>
      </p:sp>
      <p:sp>
        <p:nvSpPr>
          <p:cNvPr id="6" name="TextBox 5"/>
          <p:cNvSpPr txBox="1"/>
          <p:nvPr/>
        </p:nvSpPr>
        <p:spPr>
          <a:xfrm>
            <a:off x="1308686" y="1307240"/>
            <a:ext cx="3859376" cy="646331"/>
          </a:xfrm>
          <a:prstGeom prst="rect">
            <a:avLst/>
          </a:prstGeom>
          <a:noFill/>
        </p:spPr>
        <p:txBody>
          <a:bodyPr wrap="square" rtlCol="0">
            <a:spAutoFit/>
          </a:bodyPr>
          <a:lstStyle/>
          <a:p>
            <a:r>
              <a:rPr lang="en-US" sz="3600" dirty="0">
                <a:solidFill>
                  <a:schemeClr val="accent2">
                    <a:lumMod val="75000"/>
                  </a:schemeClr>
                </a:solidFill>
              </a:rPr>
              <a:t>un</a:t>
            </a:r>
            <a:r>
              <a:rPr lang="en-US" sz="3600" dirty="0">
                <a:solidFill>
                  <a:schemeClr val="accent6">
                    <a:lumMod val="75000"/>
                  </a:schemeClr>
                </a:solidFill>
              </a:rPr>
              <a:t> </a:t>
            </a:r>
            <a:r>
              <a:rPr lang="en-US" sz="3600" dirty="0">
                <a:solidFill>
                  <a:schemeClr val="accent5">
                    <a:lumMod val="75000"/>
                  </a:schemeClr>
                </a:solidFill>
              </a:rPr>
              <a:t>achieve</a:t>
            </a:r>
            <a:r>
              <a:rPr lang="en-US" sz="3600" dirty="0">
                <a:solidFill>
                  <a:schemeClr val="accent6">
                    <a:lumMod val="75000"/>
                  </a:schemeClr>
                </a:solidFill>
              </a:rPr>
              <a:t> </a:t>
            </a:r>
            <a:r>
              <a:rPr lang="en-US" sz="3600" dirty="0" smtClean="0">
                <a:solidFill>
                  <a:schemeClr val="accent3">
                    <a:lumMod val="75000"/>
                  </a:schemeClr>
                </a:solidFill>
              </a:rPr>
              <a:t>able</a:t>
            </a:r>
            <a:r>
              <a:rPr lang="en-US" sz="3600" dirty="0" smtClean="0">
                <a:solidFill>
                  <a:schemeClr val="accent6">
                    <a:lumMod val="75000"/>
                  </a:schemeClr>
                </a:solidFill>
              </a:rPr>
              <a:t> </a:t>
            </a:r>
            <a:r>
              <a:rPr lang="en-US" sz="3600" dirty="0" err="1">
                <a:solidFill>
                  <a:schemeClr val="accent4">
                    <a:lumMod val="75000"/>
                  </a:schemeClr>
                </a:solidFill>
              </a:rPr>
              <a:t>ity</a:t>
            </a:r>
            <a:r>
              <a:rPr lang="en-US" sz="3600" dirty="0">
                <a:solidFill>
                  <a:schemeClr val="accent4">
                    <a:lumMod val="75000"/>
                  </a:schemeClr>
                </a:solidFill>
              </a:rPr>
              <a:t> </a:t>
            </a:r>
          </a:p>
        </p:txBody>
      </p:sp>
      <p:sp>
        <p:nvSpPr>
          <p:cNvPr id="7" name="Rectangle 6"/>
          <p:cNvSpPr/>
          <p:nvPr/>
        </p:nvSpPr>
        <p:spPr>
          <a:xfrm>
            <a:off x="1841424" y="2675317"/>
            <a:ext cx="303372" cy="1403240"/>
          </a:xfrm>
          <a:prstGeom prst="rect">
            <a:avLst/>
          </a:prstGeom>
          <a:solidFill>
            <a:srgbClr val="953634"/>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1818808" y="290678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848885" y="31612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1846008" y="34344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1843131" y="369038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1857507" y="389454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3063498" y="2675317"/>
            <a:ext cx="303372" cy="1403240"/>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3040882" y="290678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070959" y="31612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068082" y="34344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065205" y="369038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079581" y="389454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4158899" y="2675317"/>
            <a:ext cx="303372" cy="1403240"/>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3" name="Straight Connector 22"/>
          <p:cNvCxnSpPr/>
          <p:nvPr/>
        </p:nvCxnSpPr>
        <p:spPr>
          <a:xfrm>
            <a:off x="4137820" y="2905378"/>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166360" y="31612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163483" y="34344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4160606" y="369038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4174982" y="389454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5269373" y="2675317"/>
            <a:ext cx="303372" cy="1403240"/>
          </a:xfrm>
          <a:prstGeom prst="rect">
            <a:avLst/>
          </a:prstGeom>
          <a:solidFill>
            <a:srgbClr val="604A7B"/>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9" name="Straight Connector 28"/>
          <p:cNvCxnSpPr/>
          <p:nvPr/>
        </p:nvCxnSpPr>
        <p:spPr>
          <a:xfrm>
            <a:off x="5251817" y="289518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276834" y="31612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273957" y="34344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5271080" y="369038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5285456" y="389454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37" name="Picture 36"/>
          <p:cNvPicPr>
            <a:picLocks noChangeAspect="1"/>
          </p:cNvPicPr>
          <p:nvPr/>
        </p:nvPicPr>
        <p:blipFill>
          <a:blip r:embed="rId3"/>
          <a:stretch>
            <a:fillRect/>
          </a:stretch>
        </p:blipFill>
        <p:spPr>
          <a:xfrm>
            <a:off x="6345383" y="2929689"/>
            <a:ext cx="1068804" cy="645782"/>
          </a:xfrm>
          <a:prstGeom prst="rect">
            <a:avLst/>
          </a:prstGeom>
        </p:spPr>
      </p:pic>
      <p:sp>
        <p:nvSpPr>
          <p:cNvPr id="38" name="TextBox 37"/>
          <p:cNvSpPr txBox="1"/>
          <p:nvPr/>
        </p:nvSpPr>
        <p:spPr>
          <a:xfrm>
            <a:off x="6185343" y="1287932"/>
            <a:ext cx="2915728" cy="646331"/>
          </a:xfrm>
          <a:prstGeom prst="rect">
            <a:avLst/>
          </a:prstGeom>
          <a:noFill/>
        </p:spPr>
        <p:txBody>
          <a:bodyPr wrap="square" rtlCol="0">
            <a:spAutoFit/>
          </a:bodyPr>
          <a:lstStyle/>
          <a:p>
            <a:r>
              <a:rPr lang="en-US" sz="3600" dirty="0" err="1" smtClean="0">
                <a:solidFill>
                  <a:schemeClr val="accent6">
                    <a:lumMod val="75000"/>
                  </a:schemeClr>
                </a:solidFill>
              </a:rPr>
              <a:t>unachievablity</a:t>
            </a:r>
            <a:r>
              <a:rPr lang="en-US" sz="3600" dirty="0" smtClean="0">
                <a:solidFill>
                  <a:schemeClr val="accent6">
                    <a:lumMod val="75000"/>
                  </a:schemeClr>
                </a:solidFill>
              </a:rPr>
              <a:t> </a:t>
            </a:r>
            <a:endParaRPr lang="en-US" sz="3600" dirty="0">
              <a:solidFill>
                <a:schemeClr val="accent6">
                  <a:lumMod val="75000"/>
                </a:schemeClr>
              </a:solidFill>
            </a:endParaRPr>
          </a:p>
        </p:txBody>
      </p:sp>
      <p:sp>
        <p:nvSpPr>
          <p:cNvPr id="39" name="Rectangle 38"/>
          <p:cNvSpPr/>
          <p:nvPr/>
        </p:nvSpPr>
        <p:spPr>
          <a:xfrm>
            <a:off x="8279911" y="2605799"/>
            <a:ext cx="303372" cy="1403240"/>
          </a:xfrm>
          <a:prstGeom prst="rect">
            <a:avLst/>
          </a:prstGeom>
          <a:solidFill>
            <a:srgbClr val="E661FF"/>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0" name="Straight Connector 39"/>
          <p:cNvCxnSpPr/>
          <p:nvPr/>
        </p:nvCxnSpPr>
        <p:spPr>
          <a:xfrm>
            <a:off x="8272005" y="2849468"/>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8287372" y="3091777"/>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8284495" y="3364948"/>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8298871" y="36208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8295994" y="382502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1" name="Rectangle 50"/>
          <p:cNvSpPr/>
          <p:nvPr/>
        </p:nvSpPr>
        <p:spPr>
          <a:xfrm>
            <a:off x="2928352" y="5068764"/>
            <a:ext cx="303372" cy="1403240"/>
          </a:xfrm>
          <a:prstGeom prst="rect">
            <a:avLst/>
          </a:prstGeom>
          <a:solidFill>
            <a:srgbClr val="953634"/>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2" name="Straight Connector 51"/>
          <p:cNvCxnSpPr/>
          <p:nvPr/>
        </p:nvCxnSpPr>
        <p:spPr>
          <a:xfrm>
            <a:off x="2905736" y="530023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2935813" y="55547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2932936" y="58279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2930059" y="60838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2944435" y="62879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58" name="Picture 57"/>
          <p:cNvPicPr>
            <a:picLocks noChangeAspect="1"/>
          </p:cNvPicPr>
          <p:nvPr/>
        </p:nvPicPr>
        <p:blipFill>
          <a:blip r:embed="rId4"/>
          <a:stretch>
            <a:fillRect/>
          </a:stretch>
        </p:blipFill>
        <p:spPr>
          <a:xfrm flipV="1">
            <a:off x="2609578" y="4861221"/>
            <a:ext cx="429335" cy="1840007"/>
          </a:xfrm>
          <a:prstGeom prst="rect">
            <a:avLst/>
          </a:prstGeom>
        </p:spPr>
      </p:pic>
      <p:pic>
        <p:nvPicPr>
          <p:cNvPr id="59" name="Picture 58"/>
          <p:cNvPicPr>
            <a:picLocks noChangeAspect="1"/>
          </p:cNvPicPr>
          <p:nvPr/>
        </p:nvPicPr>
        <p:blipFill>
          <a:blip r:embed="rId5"/>
          <a:stretch>
            <a:fillRect/>
          </a:stretch>
        </p:blipFill>
        <p:spPr>
          <a:xfrm flipV="1">
            <a:off x="6024648" y="4785924"/>
            <a:ext cx="459414" cy="1968919"/>
          </a:xfrm>
          <a:prstGeom prst="rect">
            <a:avLst/>
          </a:prstGeom>
        </p:spPr>
      </p:pic>
      <p:sp>
        <p:nvSpPr>
          <p:cNvPr id="60" name="Rectangle 59"/>
          <p:cNvSpPr/>
          <p:nvPr/>
        </p:nvSpPr>
        <p:spPr>
          <a:xfrm>
            <a:off x="3857129" y="5068764"/>
            <a:ext cx="303372" cy="1403240"/>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1" name="Straight Connector 60"/>
          <p:cNvCxnSpPr/>
          <p:nvPr/>
        </p:nvCxnSpPr>
        <p:spPr>
          <a:xfrm>
            <a:off x="3834513" y="530023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a:off x="3864590" y="55547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a:off x="3861713" y="58279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a:off x="3858836" y="60838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3873212" y="62879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6" name="Rectangle 65"/>
          <p:cNvSpPr/>
          <p:nvPr/>
        </p:nvSpPr>
        <p:spPr>
          <a:xfrm>
            <a:off x="4745497" y="5068764"/>
            <a:ext cx="303372" cy="1403240"/>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7" name="Straight Connector 66"/>
          <p:cNvCxnSpPr/>
          <p:nvPr/>
        </p:nvCxnSpPr>
        <p:spPr>
          <a:xfrm>
            <a:off x="4724418" y="5298825"/>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4752958" y="55547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a:off x="4750081" y="58279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a:off x="4747204" y="60838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4761580" y="62879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2" name="Rectangle 71"/>
          <p:cNvSpPr/>
          <p:nvPr/>
        </p:nvSpPr>
        <p:spPr>
          <a:xfrm>
            <a:off x="5614429" y="5068764"/>
            <a:ext cx="303372" cy="1403240"/>
          </a:xfrm>
          <a:prstGeom prst="rect">
            <a:avLst/>
          </a:prstGeom>
          <a:solidFill>
            <a:srgbClr val="604A7B"/>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3" name="Straight Connector 72"/>
          <p:cNvCxnSpPr/>
          <p:nvPr/>
        </p:nvCxnSpPr>
        <p:spPr>
          <a:xfrm>
            <a:off x="5596873" y="528863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a:off x="5621890" y="55547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5619013" y="58279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5616136" y="60838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5630512" y="62879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78" name="Picture 77"/>
          <p:cNvPicPr>
            <a:picLocks noChangeAspect="1"/>
          </p:cNvPicPr>
          <p:nvPr/>
        </p:nvPicPr>
        <p:blipFill>
          <a:blip r:embed="rId6"/>
          <a:stretch>
            <a:fillRect/>
          </a:stretch>
        </p:blipFill>
        <p:spPr>
          <a:xfrm>
            <a:off x="3411897" y="6355028"/>
            <a:ext cx="197182" cy="498433"/>
          </a:xfrm>
          <a:prstGeom prst="rect">
            <a:avLst/>
          </a:prstGeom>
        </p:spPr>
      </p:pic>
      <p:pic>
        <p:nvPicPr>
          <p:cNvPr id="79" name="Picture 78"/>
          <p:cNvPicPr>
            <a:picLocks noChangeAspect="1"/>
          </p:cNvPicPr>
          <p:nvPr/>
        </p:nvPicPr>
        <p:blipFill>
          <a:blip r:embed="rId6"/>
          <a:stretch>
            <a:fillRect/>
          </a:stretch>
        </p:blipFill>
        <p:spPr>
          <a:xfrm>
            <a:off x="4386583" y="6360809"/>
            <a:ext cx="197182" cy="498433"/>
          </a:xfrm>
          <a:prstGeom prst="rect">
            <a:avLst/>
          </a:prstGeom>
        </p:spPr>
      </p:pic>
      <p:pic>
        <p:nvPicPr>
          <p:cNvPr id="80" name="Picture 79"/>
          <p:cNvPicPr>
            <a:picLocks noChangeAspect="1"/>
          </p:cNvPicPr>
          <p:nvPr/>
        </p:nvPicPr>
        <p:blipFill>
          <a:blip r:embed="rId6"/>
          <a:stretch>
            <a:fillRect/>
          </a:stretch>
        </p:blipFill>
        <p:spPr>
          <a:xfrm>
            <a:off x="5237074" y="6324347"/>
            <a:ext cx="197182" cy="498433"/>
          </a:xfrm>
          <a:prstGeom prst="rect">
            <a:avLst/>
          </a:prstGeom>
        </p:spPr>
      </p:pic>
      <p:pic>
        <p:nvPicPr>
          <p:cNvPr id="81" name="Picture 80"/>
          <p:cNvPicPr>
            <a:picLocks noChangeAspect="1"/>
          </p:cNvPicPr>
          <p:nvPr/>
        </p:nvPicPr>
        <p:blipFill>
          <a:blip r:embed="rId3"/>
          <a:stretch>
            <a:fillRect/>
          </a:stretch>
        </p:blipFill>
        <p:spPr>
          <a:xfrm>
            <a:off x="6690441" y="5323136"/>
            <a:ext cx="1068804" cy="645782"/>
          </a:xfrm>
          <a:prstGeom prst="rect">
            <a:avLst/>
          </a:prstGeom>
        </p:spPr>
      </p:pic>
      <p:sp>
        <p:nvSpPr>
          <p:cNvPr id="82" name="Rectangle 81"/>
          <p:cNvSpPr/>
          <p:nvPr/>
        </p:nvSpPr>
        <p:spPr>
          <a:xfrm>
            <a:off x="8624969" y="4895728"/>
            <a:ext cx="303372" cy="1403240"/>
          </a:xfrm>
          <a:prstGeom prst="rect">
            <a:avLst/>
          </a:prstGeom>
          <a:solidFill>
            <a:srgbClr val="E661FF"/>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3" name="Straight Connector 82"/>
          <p:cNvCxnSpPr/>
          <p:nvPr/>
        </p:nvCxnSpPr>
        <p:spPr>
          <a:xfrm>
            <a:off x="8617063" y="5139397"/>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8632430" y="538170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8629550" y="5654877"/>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8626676" y="59107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a:off x="8641052" y="611495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88" name="Picture 87"/>
          <p:cNvPicPr>
            <a:picLocks noChangeAspect="1"/>
          </p:cNvPicPr>
          <p:nvPr/>
        </p:nvPicPr>
        <p:blipFill>
          <a:blip r:embed="rId7"/>
          <a:stretch>
            <a:fillRect/>
          </a:stretch>
        </p:blipFill>
        <p:spPr>
          <a:xfrm>
            <a:off x="278826" y="5381706"/>
            <a:ext cx="2130334" cy="621095"/>
          </a:xfrm>
          <a:prstGeom prst="rect">
            <a:avLst/>
          </a:prstGeom>
        </p:spPr>
      </p:pic>
      <p:pic>
        <p:nvPicPr>
          <p:cNvPr id="89" name="Picture 88"/>
          <p:cNvPicPr>
            <a:picLocks noChangeAspect="1"/>
          </p:cNvPicPr>
          <p:nvPr/>
        </p:nvPicPr>
        <p:blipFill>
          <a:blip r:embed="rId8"/>
          <a:stretch>
            <a:fillRect/>
          </a:stretch>
        </p:blipFill>
        <p:spPr>
          <a:xfrm>
            <a:off x="2354485" y="3037982"/>
            <a:ext cx="529088" cy="529088"/>
          </a:xfrm>
          <a:prstGeom prst="rect">
            <a:avLst/>
          </a:prstGeom>
        </p:spPr>
      </p:pic>
      <p:pic>
        <p:nvPicPr>
          <p:cNvPr id="90" name="Picture 89"/>
          <p:cNvPicPr>
            <a:picLocks noChangeAspect="1"/>
          </p:cNvPicPr>
          <p:nvPr/>
        </p:nvPicPr>
        <p:blipFill>
          <a:blip r:embed="rId8"/>
          <a:stretch>
            <a:fillRect/>
          </a:stretch>
        </p:blipFill>
        <p:spPr>
          <a:xfrm>
            <a:off x="3489730" y="3019207"/>
            <a:ext cx="529088" cy="529088"/>
          </a:xfrm>
          <a:prstGeom prst="rect">
            <a:avLst/>
          </a:prstGeom>
        </p:spPr>
      </p:pic>
      <p:pic>
        <p:nvPicPr>
          <p:cNvPr id="91" name="Picture 90"/>
          <p:cNvPicPr>
            <a:picLocks noChangeAspect="1"/>
          </p:cNvPicPr>
          <p:nvPr/>
        </p:nvPicPr>
        <p:blipFill>
          <a:blip r:embed="rId8"/>
          <a:stretch>
            <a:fillRect/>
          </a:stretch>
        </p:blipFill>
        <p:spPr>
          <a:xfrm>
            <a:off x="4573713" y="3006045"/>
            <a:ext cx="529088" cy="529088"/>
          </a:xfrm>
          <a:prstGeom prst="rect">
            <a:avLst/>
          </a:prstGeom>
        </p:spPr>
      </p:pic>
      <p:sp>
        <p:nvSpPr>
          <p:cNvPr id="94" name="Rectangle 93"/>
          <p:cNvSpPr/>
          <p:nvPr/>
        </p:nvSpPr>
        <p:spPr>
          <a:xfrm>
            <a:off x="161892" y="2044124"/>
            <a:ext cx="3412681" cy="553998"/>
          </a:xfrm>
          <a:prstGeom prst="rect">
            <a:avLst/>
          </a:prstGeom>
          <a:solidFill>
            <a:schemeClr val="bg1"/>
          </a:solidFill>
          <a:ln w="38100">
            <a:solidFill>
              <a:schemeClr val="tx1"/>
            </a:solidFill>
          </a:ln>
        </p:spPr>
        <p:txBody>
          <a:bodyPr wrap="square">
            <a:spAutoFit/>
          </a:bodyPr>
          <a:lstStyle/>
          <a:p>
            <a:pPr algn="ctr"/>
            <a:r>
              <a:rPr lang="en-US" sz="3000">
                <a:solidFill>
                  <a:schemeClr val="accent4">
                    <a:lumMod val="50000"/>
                  </a:schemeClr>
                </a:solidFill>
                <a:latin typeface="Comic Sans MS" charset="0"/>
                <a:ea typeface="Comic Sans MS" charset="0"/>
                <a:cs typeface="Comic Sans MS" charset="0"/>
              </a:rPr>
              <a:t>a</a:t>
            </a:r>
            <a:r>
              <a:rPr lang="en-US" sz="3000" smtClean="0">
                <a:solidFill>
                  <a:schemeClr val="accent4">
                    <a:lumMod val="50000"/>
                  </a:schemeClr>
                </a:solidFill>
                <a:latin typeface="Comic Sans MS" charset="0"/>
                <a:ea typeface="Comic Sans MS" charset="0"/>
                <a:cs typeface="Comic Sans MS" charset="0"/>
              </a:rPr>
              <a:t>ddition</a:t>
            </a:r>
            <a:endParaRPr lang="en-US" sz="3000" dirty="0">
              <a:solidFill>
                <a:schemeClr val="accent4">
                  <a:lumMod val="50000"/>
                </a:schemeClr>
              </a:solidFill>
              <a:latin typeface="Comic Sans MS" charset="0"/>
              <a:ea typeface="Comic Sans MS" charset="0"/>
              <a:cs typeface="Comic Sans MS" charset="0"/>
            </a:endParaRPr>
          </a:p>
        </p:txBody>
      </p:sp>
      <p:sp>
        <p:nvSpPr>
          <p:cNvPr id="95" name="Rectangle 94"/>
          <p:cNvSpPr/>
          <p:nvPr/>
        </p:nvSpPr>
        <p:spPr>
          <a:xfrm>
            <a:off x="278826" y="4285542"/>
            <a:ext cx="5228756" cy="553998"/>
          </a:xfrm>
          <a:prstGeom prst="rect">
            <a:avLst/>
          </a:prstGeom>
          <a:solidFill>
            <a:schemeClr val="bg1"/>
          </a:solidFill>
          <a:ln w="38100">
            <a:solidFill>
              <a:schemeClr val="tx1"/>
            </a:solidFill>
          </a:ln>
        </p:spPr>
        <p:txBody>
          <a:bodyPr wrap="square">
            <a:spAutoFit/>
          </a:bodyPr>
          <a:lstStyle/>
          <a:p>
            <a:pPr algn="ctr"/>
            <a:r>
              <a:rPr lang="en-US" sz="3000" smtClean="0">
                <a:solidFill>
                  <a:schemeClr val="accent4">
                    <a:lumMod val="50000"/>
                  </a:schemeClr>
                </a:solidFill>
                <a:latin typeface="Comic Sans MS" charset="0"/>
                <a:ea typeface="Comic Sans MS" charset="0"/>
                <a:cs typeface="Comic Sans MS" charset="0"/>
              </a:rPr>
              <a:t>recurrent neural network</a:t>
            </a:r>
            <a:endParaRPr lang="en-US" sz="3000" dirty="0">
              <a:solidFill>
                <a:schemeClr val="accent4">
                  <a:lumMod val="50000"/>
                </a:schemeClr>
              </a:solidFill>
              <a:latin typeface="Comic Sans MS" charset="0"/>
              <a:ea typeface="Comic Sans MS" charset="0"/>
              <a:cs typeface="Comic Sans MS" charset="0"/>
            </a:endParaRPr>
          </a:p>
        </p:txBody>
      </p:sp>
      <p:pic>
        <p:nvPicPr>
          <p:cNvPr id="3" name="Picture 2"/>
          <p:cNvPicPr>
            <a:picLocks noChangeAspect="1"/>
          </p:cNvPicPr>
          <p:nvPr/>
        </p:nvPicPr>
        <p:blipFill>
          <a:blip r:embed="rId9"/>
          <a:stretch>
            <a:fillRect/>
          </a:stretch>
        </p:blipFill>
        <p:spPr>
          <a:xfrm>
            <a:off x="5116972" y="515175"/>
            <a:ext cx="426683" cy="670503"/>
          </a:xfrm>
          <a:prstGeom prst="rect">
            <a:avLst/>
          </a:prstGeom>
        </p:spPr>
      </p:pic>
    </p:spTree>
    <p:extLst>
      <p:ext uri="{BB962C8B-B14F-4D97-AF65-F5344CB8AC3E}">
        <p14:creationId xmlns:p14="http://schemas.microsoft.com/office/powerpoint/2010/main" val="54336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0"/>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1"/>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32"/>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33"/>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9"/>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0"/>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1"/>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42"/>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43"/>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44"/>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9"/>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90"/>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91"/>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94"/>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51"/>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52"/>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53"/>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54"/>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55"/>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56"/>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58"/>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59"/>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60"/>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61"/>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62"/>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63"/>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64"/>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65"/>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66"/>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67"/>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68"/>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69"/>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70"/>
                                        </p:tgtEl>
                                        <p:attrNameLst>
                                          <p:attrName>style.visibility</p:attrName>
                                        </p:attrNameLst>
                                      </p:cBhvr>
                                      <p:to>
                                        <p:strVal val="visible"/>
                                      </p:to>
                                    </p:set>
                                  </p:childTnLst>
                                </p:cTn>
                              </p:par>
                              <p:par>
                                <p:cTn id="121" presetID="1" presetClass="entr" presetSubtype="0" fill="hold" nodeType="withEffect">
                                  <p:stCondLst>
                                    <p:cond delay="0"/>
                                  </p:stCondLst>
                                  <p:childTnLst>
                                    <p:set>
                                      <p:cBhvr>
                                        <p:cTn id="122" dur="1" fill="hold">
                                          <p:stCondLst>
                                            <p:cond delay="0"/>
                                          </p:stCondLst>
                                        </p:cTn>
                                        <p:tgtEl>
                                          <p:spTgt spid="71"/>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72"/>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73"/>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74"/>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75"/>
                                        </p:tgtEl>
                                        <p:attrNameLst>
                                          <p:attrName>style.visibility</p:attrName>
                                        </p:attrNameLst>
                                      </p:cBhvr>
                                      <p:to>
                                        <p:strVal val="visible"/>
                                      </p:to>
                                    </p:set>
                                  </p:childTnLst>
                                </p:cTn>
                              </p:par>
                              <p:par>
                                <p:cTn id="131" presetID="1" presetClass="entr" presetSubtype="0" fill="hold" nodeType="withEffect">
                                  <p:stCondLst>
                                    <p:cond delay="0"/>
                                  </p:stCondLst>
                                  <p:childTnLst>
                                    <p:set>
                                      <p:cBhvr>
                                        <p:cTn id="132" dur="1" fill="hold">
                                          <p:stCondLst>
                                            <p:cond delay="0"/>
                                          </p:stCondLst>
                                        </p:cTn>
                                        <p:tgtEl>
                                          <p:spTgt spid="76"/>
                                        </p:tgtEl>
                                        <p:attrNameLst>
                                          <p:attrName>style.visibility</p:attrName>
                                        </p:attrNameLst>
                                      </p:cBhvr>
                                      <p:to>
                                        <p:strVal val="visible"/>
                                      </p:to>
                                    </p:set>
                                  </p:childTnLst>
                                </p:cTn>
                              </p:par>
                              <p:par>
                                <p:cTn id="133" presetID="1" presetClass="entr" presetSubtype="0" fill="hold" nodeType="withEffect">
                                  <p:stCondLst>
                                    <p:cond delay="0"/>
                                  </p:stCondLst>
                                  <p:childTnLst>
                                    <p:set>
                                      <p:cBhvr>
                                        <p:cTn id="134" dur="1" fill="hold">
                                          <p:stCondLst>
                                            <p:cond delay="0"/>
                                          </p:stCondLst>
                                        </p:cTn>
                                        <p:tgtEl>
                                          <p:spTgt spid="77"/>
                                        </p:tgtEl>
                                        <p:attrNameLst>
                                          <p:attrName>style.visibility</p:attrName>
                                        </p:attrNameLst>
                                      </p:cBhvr>
                                      <p:to>
                                        <p:strVal val="visible"/>
                                      </p:to>
                                    </p:set>
                                  </p:childTnLst>
                                </p:cTn>
                              </p:par>
                              <p:par>
                                <p:cTn id="135" presetID="1" presetClass="entr" presetSubtype="0" fill="hold" nodeType="withEffect">
                                  <p:stCondLst>
                                    <p:cond delay="0"/>
                                  </p:stCondLst>
                                  <p:childTnLst>
                                    <p:set>
                                      <p:cBhvr>
                                        <p:cTn id="136" dur="1" fill="hold">
                                          <p:stCondLst>
                                            <p:cond delay="0"/>
                                          </p:stCondLst>
                                        </p:cTn>
                                        <p:tgtEl>
                                          <p:spTgt spid="78"/>
                                        </p:tgtEl>
                                        <p:attrNameLst>
                                          <p:attrName>style.visibility</p:attrName>
                                        </p:attrNameLst>
                                      </p:cBhvr>
                                      <p:to>
                                        <p:strVal val="visible"/>
                                      </p:to>
                                    </p:set>
                                  </p:childTnLst>
                                </p:cTn>
                              </p:par>
                              <p:par>
                                <p:cTn id="137" presetID="1" presetClass="entr" presetSubtype="0" fill="hold" nodeType="withEffect">
                                  <p:stCondLst>
                                    <p:cond delay="0"/>
                                  </p:stCondLst>
                                  <p:childTnLst>
                                    <p:set>
                                      <p:cBhvr>
                                        <p:cTn id="138" dur="1" fill="hold">
                                          <p:stCondLst>
                                            <p:cond delay="0"/>
                                          </p:stCondLst>
                                        </p:cTn>
                                        <p:tgtEl>
                                          <p:spTgt spid="79"/>
                                        </p:tgtEl>
                                        <p:attrNameLst>
                                          <p:attrName>style.visibility</p:attrName>
                                        </p:attrNameLst>
                                      </p:cBhvr>
                                      <p:to>
                                        <p:strVal val="visible"/>
                                      </p:to>
                                    </p:set>
                                  </p:childTnLst>
                                </p:cTn>
                              </p:par>
                              <p:par>
                                <p:cTn id="139" presetID="1" presetClass="entr" presetSubtype="0" fill="hold" nodeType="withEffect">
                                  <p:stCondLst>
                                    <p:cond delay="0"/>
                                  </p:stCondLst>
                                  <p:childTnLst>
                                    <p:set>
                                      <p:cBhvr>
                                        <p:cTn id="140" dur="1" fill="hold">
                                          <p:stCondLst>
                                            <p:cond delay="0"/>
                                          </p:stCondLst>
                                        </p:cTn>
                                        <p:tgtEl>
                                          <p:spTgt spid="80"/>
                                        </p:tgtEl>
                                        <p:attrNameLst>
                                          <p:attrName>style.visibility</p:attrName>
                                        </p:attrNameLst>
                                      </p:cBhvr>
                                      <p:to>
                                        <p:strVal val="visible"/>
                                      </p:to>
                                    </p:set>
                                  </p:childTnLst>
                                </p:cTn>
                              </p:par>
                              <p:par>
                                <p:cTn id="141" presetID="1" presetClass="entr" presetSubtype="0" fill="hold" nodeType="withEffect">
                                  <p:stCondLst>
                                    <p:cond delay="0"/>
                                  </p:stCondLst>
                                  <p:childTnLst>
                                    <p:set>
                                      <p:cBhvr>
                                        <p:cTn id="142" dur="1" fill="hold">
                                          <p:stCondLst>
                                            <p:cond delay="0"/>
                                          </p:stCondLst>
                                        </p:cTn>
                                        <p:tgtEl>
                                          <p:spTgt spid="81"/>
                                        </p:tgtEl>
                                        <p:attrNameLst>
                                          <p:attrName>style.visibility</p:attrName>
                                        </p:attrNameLst>
                                      </p:cBhvr>
                                      <p:to>
                                        <p:strVal val="visible"/>
                                      </p:to>
                                    </p:set>
                                  </p:childTnLst>
                                </p:cTn>
                              </p:par>
                              <p:par>
                                <p:cTn id="143" presetID="1" presetClass="entr" presetSubtype="0" fill="hold" grpId="0" nodeType="withEffect">
                                  <p:stCondLst>
                                    <p:cond delay="0"/>
                                  </p:stCondLst>
                                  <p:childTnLst>
                                    <p:set>
                                      <p:cBhvr>
                                        <p:cTn id="144" dur="1" fill="hold">
                                          <p:stCondLst>
                                            <p:cond delay="0"/>
                                          </p:stCondLst>
                                        </p:cTn>
                                        <p:tgtEl>
                                          <p:spTgt spid="82"/>
                                        </p:tgtEl>
                                        <p:attrNameLst>
                                          <p:attrName>style.visibility</p:attrName>
                                        </p:attrNameLst>
                                      </p:cBhvr>
                                      <p:to>
                                        <p:strVal val="visible"/>
                                      </p:to>
                                    </p:set>
                                  </p:childTnLst>
                                </p:cTn>
                              </p:par>
                              <p:par>
                                <p:cTn id="145" presetID="1" presetClass="entr" presetSubtype="0" fill="hold" nodeType="withEffect">
                                  <p:stCondLst>
                                    <p:cond delay="0"/>
                                  </p:stCondLst>
                                  <p:childTnLst>
                                    <p:set>
                                      <p:cBhvr>
                                        <p:cTn id="146" dur="1" fill="hold">
                                          <p:stCondLst>
                                            <p:cond delay="0"/>
                                          </p:stCondLst>
                                        </p:cTn>
                                        <p:tgtEl>
                                          <p:spTgt spid="83"/>
                                        </p:tgtEl>
                                        <p:attrNameLst>
                                          <p:attrName>style.visibility</p:attrName>
                                        </p:attrNameLst>
                                      </p:cBhvr>
                                      <p:to>
                                        <p:strVal val="visible"/>
                                      </p:to>
                                    </p:set>
                                  </p:childTnLst>
                                </p:cTn>
                              </p:par>
                              <p:par>
                                <p:cTn id="147" presetID="1" presetClass="entr" presetSubtype="0" fill="hold" nodeType="withEffect">
                                  <p:stCondLst>
                                    <p:cond delay="0"/>
                                  </p:stCondLst>
                                  <p:childTnLst>
                                    <p:set>
                                      <p:cBhvr>
                                        <p:cTn id="148" dur="1" fill="hold">
                                          <p:stCondLst>
                                            <p:cond delay="0"/>
                                          </p:stCondLst>
                                        </p:cTn>
                                        <p:tgtEl>
                                          <p:spTgt spid="84"/>
                                        </p:tgtEl>
                                        <p:attrNameLst>
                                          <p:attrName>style.visibility</p:attrName>
                                        </p:attrNameLst>
                                      </p:cBhvr>
                                      <p:to>
                                        <p:strVal val="visible"/>
                                      </p:to>
                                    </p:set>
                                  </p:childTnLst>
                                </p:cTn>
                              </p:par>
                              <p:par>
                                <p:cTn id="149" presetID="1" presetClass="entr" presetSubtype="0" fill="hold" nodeType="withEffect">
                                  <p:stCondLst>
                                    <p:cond delay="0"/>
                                  </p:stCondLst>
                                  <p:childTnLst>
                                    <p:set>
                                      <p:cBhvr>
                                        <p:cTn id="150" dur="1" fill="hold">
                                          <p:stCondLst>
                                            <p:cond delay="0"/>
                                          </p:stCondLst>
                                        </p:cTn>
                                        <p:tgtEl>
                                          <p:spTgt spid="85"/>
                                        </p:tgtEl>
                                        <p:attrNameLst>
                                          <p:attrName>style.visibility</p:attrName>
                                        </p:attrNameLst>
                                      </p:cBhvr>
                                      <p:to>
                                        <p:strVal val="visible"/>
                                      </p:to>
                                    </p:set>
                                  </p:childTnLst>
                                </p:cTn>
                              </p:par>
                              <p:par>
                                <p:cTn id="151" presetID="1" presetClass="entr" presetSubtype="0" fill="hold" nodeType="withEffect">
                                  <p:stCondLst>
                                    <p:cond delay="0"/>
                                  </p:stCondLst>
                                  <p:childTnLst>
                                    <p:set>
                                      <p:cBhvr>
                                        <p:cTn id="152" dur="1" fill="hold">
                                          <p:stCondLst>
                                            <p:cond delay="0"/>
                                          </p:stCondLst>
                                        </p:cTn>
                                        <p:tgtEl>
                                          <p:spTgt spid="86"/>
                                        </p:tgtEl>
                                        <p:attrNameLst>
                                          <p:attrName>style.visibility</p:attrName>
                                        </p:attrNameLst>
                                      </p:cBhvr>
                                      <p:to>
                                        <p:strVal val="visible"/>
                                      </p:to>
                                    </p:set>
                                  </p:childTnLst>
                                </p:cTn>
                              </p:par>
                              <p:par>
                                <p:cTn id="153" presetID="1" presetClass="entr" presetSubtype="0" fill="hold" nodeType="withEffect">
                                  <p:stCondLst>
                                    <p:cond delay="0"/>
                                  </p:stCondLst>
                                  <p:childTnLst>
                                    <p:set>
                                      <p:cBhvr>
                                        <p:cTn id="154" dur="1" fill="hold">
                                          <p:stCondLst>
                                            <p:cond delay="0"/>
                                          </p:stCondLst>
                                        </p:cTn>
                                        <p:tgtEl>
                                          <p:spTgt spid="87"/>
                                        </p:tgtEl>
                                        <p:attrNameLst>
                                          <p:attrName>style.visibility</p:attrName>
                                        </p:attrNameLst>
                                      </p:cBhvr>
                                      <p:to>
                                        <p:strVal val="visible"/>
                                      </p:to>
                                    </p:set>
                                  </p:childTnLst>
                                </p:cTn>
                              </p:par>
                              <p:par>
                                <p:cTn id="155" presetID="1" presetClass="entr" presetSubtype="0" fill="hold" nodeType="withEffect">
                                  <p:stCondLst>
                                    <p:cond delay="0"/>
                                  </p:stCondLst>
                                  <p:childTnLst>
                                    <p:set>
                                      <p:cBhvr>
                                        <p:cTn id="156" dur="1" fill="hold">
                                          <p:stCondLst>
                                            <p:cond delay="0"/>
                                          </p:stCondLst>
                                        </p:cTn>
                                        <p:tgtEl>
                                          <p:spTgt spid="88"/>
                                        </p:tgtEl>
                                        <p:attrNameLst>
                                          <p:attrName>style.visibility</p:attrName>
                                        </p:attrNameLst>
                                      </p:cBhvr>
                                      <p:to>
                                        <p:strVal val="visible"/>
                                      </p:to>
                                    </p:set>
                                  </p:childTnLst>
                                </p:cTn>
                              </p:par>
                              <p:par>
                                <p:cTn id="157" presetID="1" presetClass="entr" presetSubtype="0" fill="hold" grpId="0" nodeType="withEffect">
                                  <p:stCondLst>
                                    <p:cond delay="0"/>
                                  </p:stCondLst>
                                  <p:childTnLst>
                                    <p:set>
                                      <p:cBhvr>
                                        <p:cTn id="158" dur="1" fill="hold">
                                          <p:stCondLst>
                                            <p:cond delay="0"/>
                                          </p:stCondLst>
                                        </p:cTn>
                                        <p:tgtEl>
                                          <p:spTgt spid="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16" grpId="0" animBg="1"/>
      <p:bldP spid="22" grpId="0" animBg="1"/>
      <p:bldP spid="28" grpId="0" animBg="1"/>
      <p:bldP spid="38" grpId="0"/>
      <p:bldP spid="39" grpId="0" animBg="1"/>
      <p:bldP spid="51" grpId="0" animBg="1"/>
      <p:bldP spid="60" grpId="0" animBg="1"/>
      <p:bldP spid="66" grpId="0" animBg="1"/>
      <p:bldP spid="72" grpId="0" animBg="1"/>
      <p:bldP spid="82" grpId="0" animBg="1"/>
      <p:bldP spid="94" grpId="0" animBg="1"/>
      <p:bldP spid="9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9289473" cy="1143000"/>
          </a:xfrm>
        </p:spPr>
        <p:txBody>
          <a:bodyPr>
            <a:normAutofit/>
          </a:bodyPr>
          <a:lstStyle/>
          <a:p>
            <a:r>
              <a:rPr lang="en-US" sz="3500" dirty="0" smtClean="0"/>
              <a:t>How do we Get Morpheme </a:t>
            </a:r>
            <a:r>
              <a:rPr lang="en-US" sz="3500" dirty="0" err="1"/>
              <a:t>E</a:t>
            </a:r>
            <a:r>
              <a:rPr lang="en-US" sz="3500" dirty="0" err="1" smtClean="0"/>
              <a:t>mbeddings</a:t>
            </a:r>
            <a:r>
              <a:rPr lang="en-US" sz="3500" dirty="0" smtClean="0"/>
              <a:t>?</a:t>
            </a:r>
            <a:endParaRPr lang="en-US" sz="3500" dirty="0"/>
          </a:p>
        </p:txBody>
      </p:sp>
      <p:sp>
        <p:nvSpPr>
          <p:cNvPr id="3" name="Content Placeholder 2"/>
          <p:cNvSpPr>
            <a:spLocks noGrp="1"/>
          </p:cNvSpPr>
          <p:nvPr>
            <p:ph idx="1"/>
          </p:nvPr>
        </p:nvSpPr>
        <p:spPr/>
        <p:txBody>
          <a:bodyPr/>
          <a:lstStyle/>
          <a:p>
            <a:r>
              <a:rPr lang="en-US" dirty="0" smtClean="0"/>
              <a:t>Jointly train morpheme </a:t>
            </a:r>
            <a:r>
              <a:rPr lang="en-US" dirty="0" err="1" smtClean="0"/>
              <a:t>embeddings</a:t>
            </a:r>
            <a:r>
              <a:rPr lang="en-US" dirty="0" smtClean="0"/>
              <a:t> with LSTM parameters </a:t>
            </a:r>
          </a:p>
          <a:p>
            <a:r>
              <a:rPr lang="en-US" dirty="0" smtClean="0"/>
              <a:t>Objective encourages these to well-approximate word </a:t>
            </a:r>
            <a:r>
              <a:rPr lang="en-US" dirty="0" err="1" smtClean="0"/>
              <a:t>embeddings</a:t>
            </a:r>
            <a:endParaRPr lang="en-US" dirty="0" smtClean="0"/>
          </a:p>
          <a:p>
            <a:pPr lvl="1"/>
            <a:r>
              <a:rPr lang="en-US" dirty="0" smtClean="0"/>
              <a:t>Similar to retrofitting (</a:t>
            </a:r>
            <a:r>
              <a:rPr lang="en-US" dirty="0" err="1" smtClean="0"/>
              <a:t>Faruqui</a:t>
            </a:r>
            <a:r>
              <a:rPr lang="en-US" dirty="0" smtClean="0"/>
              <a:t> et al. 2016)</a:t>
            </a:r>
            <a:endParaRPr lang="en-US" dirty="0"/>
          </a:p>
        </p:txBody>
      </p:sp>
      <p:sp>
        <p:nvSpPr>
          <p:cNvPr id="4" name="Rectangle 3"/>
          <p:cNvSpPr/>
          <p:nvPr/>
        </p:nvSpPr>
        <p:spPr>
          <a:xfrm>
            <a:off x="2866008" y="4518247"/>
            <a:ext cx="303372" cy="1403240"/>
          </a:xfrm>
          <a:prstGeom prst="rect">
            <a:avLst/>
          </a:prstGeom>
          <a:solidFill>
            <a:srgbClr val="953634"/>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Connector 4"/>
          <p:cNvCxnSpPr/>
          <p:nvPr/>
        </p:nvCxnSpPr>
        <p:spPr>
          <a:xfrm>
            <a:off x="2843392" y="474971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2873469" y="500422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2870592" y="527739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2867715" y="553331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2882091" y="573747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1" name="Picture 10"/>
          <p:cNvPicPr>
            <a:picLocks noChangeAspect="1"/>
          </p:cNvPicPr>
          <p:nvPr/>
        </p:nvPicPr>
        <p:blipFill>
          <a:blip r:embed="rId3"/>
          <a:stretch>
            <a:fillRect/>
          </a:stretch>
        </p:blipFill>
        <p:spPr>
          <a:xfrm flipV="1">
            <a:off x="5962304" y="4235407"/>
            <a:ext cx="459414" cy="1968919"/>
          </a:xfrm>
          <a:prstGeom prst="rect">
            <a:avLst/>
          </a:prstGeom>
        </p:spPr>
      </p:pic>
      <p:sp>
        <p:nvSpPr>
          <p:cNvPr id="12" name="Rectangle 11"/>
          <p:cNvSpPr/>
          <p:nvPr/>
        </p:nvSpPr>
        <p:spPr>
          <a:xfrm>
            <a:off x="3794785" y="4518247"/>
            <a:ext cx="303372" cy="1403240"/>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 name="Straight Connector 12"/>
          <p:cNvCxnSpPr/>
          <p:nvPr/>
        </p:nvCxnSpPr>
        <p:spPr>
          <a:xfrm>
            <a:off x="3772169" y="474971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3802246" y="500422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3799369" y="527739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796492" y="553331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810868" y="573747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4683153" y="4518247"/>
            <a:ext cx="303372" cy="1403240"/>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4662074" y="4748308"/>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4690614" y="500422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4687737" y="527739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4684860" y="553331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4699236" y="573747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5552085" y="4518247"/>
            <a:ext cx="303372" cy="1403240"/>
          </a:xfrm>
          <a:prstGeom prst="rect">
            <a:avLst/>
          </a:prstGeom>
          <a:solidFill>
            <a:srgbClr val="604A7B"/>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5534529" y="473811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5559546" y="500422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5556669" y="527739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5553792" y="553331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5568168" y="573747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30" name="Picture 29"/>
          <p:cNvPicPr>
            <a:picLocks noChangeAspect="1"/>
          </p:cNvPicPr>
          <p:nvPr/>
        </p:nvPicPr>
        <p:blipFill>
          <a:blip r:embed="rId4"/>
          <a:stretch>
            <a:fillRect/>
          </a:stretch>
        </p:blipFill>
        <p:spPr>
          <a:xfrm>
            <a:off x="3349553" y="5804511"/>
            <a:ext cx="197182" cy="498433"/>
          </a:xfrm>
          <a:prstGeom prst="rect">
            <a:avLst/>
          </a:prstGeom>
        </p:spPr>
      </p:pic>
      <p:pic>
        <p:nvPicPr>
          <p:cNvPr id="31" name="Picture 30"/>
          <p:cNvPicPr>
            <a:picLocks noChangeAspect="1"/>
          </p:cNvPicPr>
          <p:nvPr/>
        </p:nvPicPr>
        <p:blipFill>
          <a:blip r:embed="rId4"/>
          <a:stretch>
            <a:fillRect/>
          </a:stretch>
        </p:blipFill>
        <p:spPr>
          <a:xfrm>
            <a:off x="4324239" y="5810292"/>
            <a:ext cx="197182" cy="498433"/>
          </a:xfrm>
          <a:prstGeom prst="rect">
            <a:avLst/>
          </a:prstGeom>
        </p:spPr>
      </p:pic>
      <p:pic>
        <p:nvPicPr>
          <p:cNvPr id="32" name="Picture 31"/>
          <p:cNvPicPr>
            <a:picLocks noChangeAspect="1"/>
          </p:cNvPicPr>
          <p:nvPr/>
        </p:nvPicPr>
        <p:blipFill>
          <a:blip r:embed="rId4"/>
          <a:stretch>
            <a:fillRect/>
          </a:stretch>
        </p:blipFill>
        <p:spPr>
          <a:xfrm>
            <a:off x="5174730" y="5773830"/>
            <a:ext cx="197182" cy="498433"/>
          </a:xfrm>
          <a:prstGeom prst="rect">
            <a:avLst/>
          </a:prstGeom>
        </p:spPr>
      </p:pic>
      <p:pic>
        <p:nvPicPr>
          <p:cNvPr id="33" name="Picture 32"/>
          <p:cNvPicPr>
            <a:picLocks noChangeAspect="1"/>
          </p:cNvPicPr>
          <p:nvPr/>
        </p:nvPicPr>
        <p:blipFill>
          <a:blip r:embed="rId5"/>
          <a:stretch>
            <a:fillRect/>
          </a:stretch>
        </p:blipFill>
        <p:spPr>
          <a:xfrm>
            <a:off x="6628097" y="4772619"/>
            <a:ext cx="1068804" cy="645782"/>
          </a:xfrm>
          <a:prstGeom prst="rect">
            <a:avLst/>
          </a:prstGeom>
        </p:spPr>
      </p:pic>
      <p:sp>
        <p:nvSpPr>
          <p:cNvPr id="34" name="Rectangle 33"/>
          <p:cNvSpPr/>
          <p:nvPr/>
        </p:nvSpPr>
        <p:spPr>
          <a:xfrm>
            <a:off x="8562625" y="4345211"/>
            <a:ext cx="303372" cy="1403240"/>
          </a:xfrm>
          <a:prstGeom prst="rect">
            <a:avLst/>
          </a:prstGeom>
          <a:solidFill>
            <a:srgbClr val="E661FF"/>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5" name="Straight Connector 34"/>
          <p:cNvCxnSpPr/>
          <p:nvPr/>
        </p:nvCxnSpPr>
        <p:spPr>
          <a:xfrm>
            <a:off x="8554719" y="458888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8570086" y="4831189"/>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8567206" y="510436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8564332" y="5360278"/>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a:xfrm>
            <a:off x="8578708" y="5564437"/>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40" name="Picture 39"/>
          <p:cNvPicPr>
            <a:picLocks noChangeAspect="1"/>
          </p:cNvPicPr>
          <p:nvPr/>
        </p:nvPicPr>
        <p:blipFill>
          <a:blip r:embed="rId6"/>
          <a:stretch>
            <a:fillRect/>
          </a:stretch>
        </p:blipFill>
        <p:spPr>
          <a:xfrm>
            <a:off x="216482" y="4831189"/>
            <a:ext cx="2130334" cy="621095"/>
          </a:xfrm>
          <a:prstGeom prst="rect">
            <a:avLst/>
          </a:prstGeom>
        </p:spPr>
      </p:pic>
      <p:sp>
        <p:nvSpPr>
          <p:cNvPr id="42" name="TextBox 41"/>
          <p:cNvSpPr txBox="1"/>
          <p:nvPr/>
        </p:nvSpPr>
        <p:spPr>
          <a:xfrm>
            <a:off x="-218594" y="5804511"/>
            <a:ext cx="2990796" cy="1015663"/>
          </a:xfrm>
          <a:prstGeom prst="rect">
            <a:avLst/>
          </a:prstGeom>
          <a:solidFill>
            <a:schemeClr val="bg1"/>
          </a:solidFill>
        </p:spPr>
        <p:txBody>
          <a:bodyPr wrap="square" rtlCol="0">
            <a:spAutoFit/>
          </a:bodyPr>
          <a:lstStyle/>
          <a:p>
            <a:pPr algn="ctr"/>
            <a:r>
              <a:rPr lang="en-US" sz="3000" dirty="0" smtClean="0">
                <a:solidFill>
                  <a:schemeClr val="tx1">
                    <a:lumMod val="95000"/>
                    <a:lumOff val="5000"/>
                  </a:schemeClr>
                </a:solidFill>
                <a:latin typeface="Comic Sans MS" charset="0"/>
                <a:ea typeface="Comic Sans MS" charset="0"/>
                <a:cs typeface="Comic Sans MS" charset="0"/>
              </a:rPr>
              <a:t>Morpheme </a:t>
            </a:r>
          </a:p>
          <a:p>
            <a:pPr algn="ctr"/>
            <a:r>
              <a:rPr lang="en-US" sz="3000" dirty="0" err="1" smtClean="0">
                <a:solidFill>
                  <a:schemeClr val="tx1">
                    <a:lumMod val="95000"/>
                    <a:lumOff val="5000"/>
                  </a:schemeClr>
                </a:solidFill>
                <a:latin typeface="Comic Sans MS" charset="0"/>
                <a:ea typeface="Comic Sans MS" charset="0"/>
                <a:cs typeface="Comic Sans MS" charset="0"/>
              </a:rPr>
              <a:t>embeddings</a:t>
            </a:r>
            <a:endParaRPr lang="en-US" sz="3000" dirty="0">
              <a:solidFill>
                <a:schemeClr val="tx1">
                  <a:lumMod val="95000"/>
                  <a:lumOff val="5000"/>
                </a:schemeClr>
              </a:solidFill>
              <a:latin typeface="Comic Sans MS" charset="0"/>
              <a:ea typeface="Comic Sans MS" charset="0"/>
              <a:cs typeface="Comic Sans MS" charset="0"/>
            </a:endParaRPr>
          </a:p>
        </p:txBody>
      </p:sp>
      <p:sp>
        <p:nvSpPr>
          <p:cNvPr id="47" name="TextBox 46"/>
          <p:cNvSpPr txBox="1"/>
          <p:nvPr/>
        </p:nvSpPr>
        <p:spPr>
          <a:xfrm>
            <a:off x="6155115" y="5869219"/>
            <a:ext cx="2990796" cy="1015663"/>
          </a:xfrm>
          <a:prstGeom prst="rect">
            <a:avLst/>
          </a:prstGeom>
          <a:noFill/>
        </p:spPr>
        <p:txBody>
          <a:bodyPr wrap="square" rtlCol="0">
            <a:spAutoFit/>
          </a:bodyPr>
          <a:lstStyle/>
          <a:p>
            <a:pPr algn="ctr"/>
            <a:r>
              <a:rPr lang="en-US" sz="3000" dirty="0" smtClean="0">
                <a:solidFill>
                  <a:schemeClr val="tx1">
                    <a:lumMod val="95000"/>
                    <a:lumOff val="5000"/>
                  </a:schemeClr>
                </a:solidFill>
                <a:latin typeface="Comic Sans MS" charset="0"/>
                <a:ea typeface="Comic Sans MS" charset="0"/>
                <a:cs typeface="Comic Sans MS" charset="0"/>
              </a:rPr>
              <a:t>Word</a:t>
            </a:r>
          </a:p>
          <a:p>
            <a:pPr algn="ctr"/>
            <a:r>
              <a:rPr lang="en-US" sz="3000" dirty="0" smtClean="0">
                <a:solidFill>
                  <a:schemeClr val="tx1">
                    <a:lumMod val="95000"/>
                    <a:lumOff val="5000"/>
                  </a:schemeClr>
                </a:solidFill>
                <a:latin typeface="Comic Sans MS" charset="0"/>
                <a:ea typeface="Comic Sans MS" charset="0"/>
                <a:cs typeface="Comic Sans MS" charset="0"/>
              </a:rPr>
              <a:t>embedding</a:t>
            </a:r>
            <a:endParaRPr lang="en-US" sz="3000" dirty="0">
              <a:solidFill>
                <a:schemeClr val="tx1">
                  <a:lumMod val="95000"/>
                  <a:lumOff val="5000"/>
                </a:schemeClr>
              </a:solidFill>
              <a:latin typeface="Comic Sans MS" charset="0"/>
              <a:ea typeface="Comic Sans MS" charset="0"/>
              <a:cs typeface="Comic Sans MS" charset="0"/>
            </a:endParaRPr>
          </a:p>
        </p:txBody>
      </p:sp>
      <p:cxnSp>
        <p:nvCxnSpPr>
          <p:cNvPr id="48" name="Straight Arrow Connector 47"/>
          <p:cNvCxnSpPr/>
          <p:nvPr/>
        </p:nvCxnSpPr>
        <p:spPr>
          <a:xfrm flipV="1">
            <a:off x="7441715" y="5426929"/>
            <a:ext cx="915932" cy="513278"/>
          </a:xfrm>
          <a:prstGeom prst="straightConnector1">
            <a:avLst/>
          </a:prstGeom>
          <a:ln w="635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p:nvPr/>
        </p:nvCxnSpPr>
        <p:spPr>
          <a:xfrm flipV="1">
            <a:off x="2261581" y="6010155"/>
            <a:ext cx="1560295" cy="366895"/>
          </a:xfrm>
          <a:prstGeom prst="straightConnector1">
            <a:avLst/>
          </a:prstGeom>
          <a:ln w="635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pic>
        <p:nvPicPr>
          <p:cNvPr id="10" name="Picture 9"/>
          <p:cNvPicPr>
            <a:picLocks noChangeAspect="1"/>
          </p:cNvPicPr>
          <p:nvPr/>
        </p:nvPicPr>
        <p:blipFill>
          <a:blip r:embed="rId7"/>
          <a:stretch>
            <a:fillRect/>
          </a:stretch>
        </p:blipFill>
        <p:spPr>
          <a:xfrm flipV="1">
            <a:off x="2547234" y="4310704"/>
            <a:ext cx="429335" cy="1840007"/>
          </a:xfrm>
          <a:prstGeom prst="rect">
            <a:avLst/>
          </a:prstGeom>
        </p:spPr>
      </p:pic>
    </p:spTree>
    <p:extLst>
      <p:ext uri="{BB962C8B-B14F-4D97-AF65-F5344CB8AC3E}">
        <p14:creationId xmlns:p14="http://schemas.microsoft.com/office/powerpoint/2010/main" val="819902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2" grpId="0" animBg="1"/>
      <p:bldP spid="4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Vector Approximation</a:t>
            </a:r>
            <a:endParaRPr lang="en-US" dirty="0"/>
          </a:p>
        </p:txBody>
      </p:sp>
      <p:sp>
        <p:nvSpPr>
          <p:cNvPr id="3" name="Content Placeholder 2"/>
          <p:cNvSpPr>
            <a:spLocks noGrp="1"/>
          </p:cNvSpPr>
          <p:nvPr>
            <p:ph idx="1"/>
          </p:nvPr>
        </p:nvSpPr>
        <p:spPr/>
        <p:txBody>
          <a:bodyPr/>
          <a:lstStyle/>
          <a:p>
            <a:r>
              <a:rPr lang="en-US" dirty="0" smtClean="0"/>
              <a:t>We can approximate vectors for OOVs!</a:t>
            </a:r>
          </a:p>
          <a:p>
            <a:endParaRPr lang="en-US" dirty="0"/>
          </a:p>
          <a:p>
            <a:endParaRPr lang="en-US" dirty="0" smtClean="0"/>
          </a:p>
          <a:p>
            <a:endParaRPr lang="en-US" dirty="0" smtClean="0"/>
          </a:p>
          <a:p>
            <a:r>
              <a:rPr lang="en-US" b="1" dirty="0" smtClean="0"/>
              <a:t>Sum is intractable: </a:t>
            </a:r>
            <a:r>
              <a:rPr lang="en-US" dirty="0" smtClean="0"/>
              <a:t>so we sample!</a:t>
            </a:r>
          </a:p>
          <a:p>
            <a:r>
              <a:rPr lang="en-US" dirty="0" smtClean="0"/>
              <a:t>Open vocabulary </a:t>
            </a:r>
            <a:r>
              <a:rPr lang="en-US" dirty="0"/>
              <a:t>w</a:t>
            </a:r>
            <a:r>
              <a:rPr lang="en-US" dirty="0" smtClean="0"/>
              <a:t>ord </a:t>
            </a:r>
            <a:r>
              <a:rPr lang="en-US" dirty="0" err="1" smtClean="0"/>
              <a:t>embeddings</a:t>
            </a:r>
            <a:endParaRPr lang="en-US" dirty="0" smtClean="0"/>
          </a:p>
          <a:p>
            <a:pPr lvl="1"/>
            <a:r>
              <a:rPr lang="en-US" dirty="0" smtClean="0"/>
              <a:t>We have a distribution over </a:t>
            </a:r>
            <a:r>
              <a:rPr lang="en-US" dirty="0" err="1" smtClean="0"/>
              <a:t>embeddings</a:t>
            </a:r>
            <a:r>
              <a:rPr lang="en-US" dirty="0" smtClean="0"/>
              <a:t> for any word through morpheme composition</a:t>
            </a:r>
          </a:p>
          <a:p>
            <a:endParaRPr lang="en-US" dirty="0"/>
          </a:p>
        </p:txBody>
      </p:sp>
      <p:pic>
        <p:nvPicPr>
          <p:cNvPr id="5" name="Picture 4"/>
          <p:cNvPicPr>
            <a:picLocks noChangeAspect="1"/>
          </p:cNvPicPr>
          <p:nvPr/>
        </p:nvPicPr>
        <p:blipFill>
          <a:blip r:embed="rId3"/>
          <a:stretch>
            <a:fillRect/>
          </a:stretch>
        </p:blipFill>
        <p:spPr>
          <a:xfrm>
            <a:off x="871268" y="2486685"/>
            <a:ext cx="7815532" cy="1227421"/>
          </a:xfrm>
          <a:prstGeom prst="rect">
            <a:avLst/>
          </a:prstGeom>
        </p:spPr>
      </p:pic>
    </p:spTree>
    <p:extLst>
      <p:ext uri="{BB962C8B-B14F-4D97-AF65-F5344CB8AC3E}">
        <p14:creationId xmlns:p14="http://schemas.microsoft.com/office/powerpoint/2010/main" val="917457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4951526" y="1714097"/>
            <a:ext cx="4192474" cy="4298167"/>
          </a:xfrm>
          <a:prstGeom prst="rect">
            <a:avLst/>
          </a:prstGeom>
        </p:spPr>
      </p:pic>
      <p:sp>
        <p:nvSpPr>
          <p:cNvPr id="2" name="Title 1"/>
          <p:cNvSpPr>
            <a:spLocks noGrp="1"/>
          </p:cNvSpPr>
          <p:nvPr>
            <p:ph type="title"/>
          </p:nvPr>
        </p:nvSpPr>
        <p:spPr/>
        <p:txBody>
          <a:bodyPr/>
          <a:lstStyle/>
          <a:p>
            <a:r>
              <a:rPr lang="en-US" dirty="0"/>
              <a:t>Inference and Learning</a:t>
            </a:r>
          </a:p>
        </p:txBody>
      </p:sp>
      <p:sp>
        <p:nvSpPr>
          <p:cNvPr id="3" name="Content Placeholder 2"/>
          <p:cNvSpPr>
            <a:spLocks noGrp="1"/>
          </p:cNvSpPr>
          <p:nvPr>
            <p:ph idx="1"/>
          </p:nvPr>
        </p:nvSpPr>
        <p:spPr>
          <a:xfrm>
            <a:off x="207034" y="1600200"/>
            <a:ext cx="5443958" cy="4748842"/>
          </a:xfrm>
        </p:spPr>
        <p:txBody>
          <a:bodyPr>
            <a:normAutofit fontScale="92500" lnSpcReduction="10000"/>
          </a:bodyPr>
          <a:lstStyle/>
          <a:p>
            <a:r>
              <a:rPr lang="en-US" dirty="0" smtClean="0"/>
              <a:t>Inference is intractable!</a:t>
            </a:r>
          </a:p>
          <a:p>
            <a:endParaRPr lang="en-US" dirty="0" smtClean="0"/>
          </a:p>
          <a:p>
            <a:r>
              <a:rPr lang="en-US" dirty="0" smtClean="0"/>
              <a:t>Approximate inference with </a:t>
            </a:r>
            <a:r>
              <a:rPr lang="en-US" b="1" dirty="0" smtClean="0"/>
              <a:t>importance sampling</a:t>
            </a:r>
          </a:p>
          <a:p>
            <a:pPr lvl="1"/>
            <a:r>
              <a:rPr lang="en-US" dirty="0" smtClean="0"/>
              <a:t>gives estimate of gradient</a:t>
            </a:r>
          </a:p>
          <a:p>
            <a:endParaRPr lang="en-US" b="1" dirty="0" smtClean="0"/>
          </a:p>
          <a:p>
            <a:r>
              <a:rPr lang="en-US" dirty="0" smtClean="0"/>
              <a:t>Sampling-based decoding </a:t>
            </a:r>
          </a:p>
          <a:p>
            <a:pPr lvl="1"/>
            <a:r>
              <a:rPr lang="en-US" dirty="0" smtClean="0"/>
              <a:t>also with importance sampling</a:t>
            </a:r>
          </a:p>
          <a:p>
            <a:pPr lvl="1"/>
            <a:endParaRPr lang="en-US" dirty="0" smtClean="0"/>
          </a:p>
          <a:p>
            <a:r>
              <a:rPr lang="en-US" dirty="0" smtClean="0"/>
              <a:t>Learning </a:t>
            </a:r>
            <a:r>
              <a:rPr lang="en-US" dirty="0" err="1" smtClean="0"/>
              <a:t>AdaGrad</a:t>
            </a:r>
            <a:endParaRPr lang="en-US" dirty="0" smtClean="0"/>
          </a:p>
        </p:txBody>
      </p:sp>
      <p:sp>
        <p:nvSpPr>
          <p:cNvPr id="6" name="Rectangle 5"/>
          <p:cNvSpPr/>
          <p:nvPr/>
        </p:nvSpPr>
        <p:spPr>
          <a:xfrm rot="2043750">
            <a:off x="5971608" y="1785393"/>
            <a:ext cx="3017533" cy="1477328"/>
          </a:xfrm>
          <a:prstGeom prst="rect">
            <a:avLst/>
          </a:prstGeom>
          <a:solidFill>
            <a:schemeClr val="bg1"/>
          </a:solidFill>
          <a:ln w="38100">
            <a:solidFill>
              <a:schemeClr val="tx1"/>
            </a:solidFill>
          </a:ln>
        </p:spPr>
        <p:txBody>
          <a:bodyPr wrap="square">
            <a:spAutoFit/>
          </a:bodyPr>
          <a:lstStyle/>
          <a:p>
            <a:pPr algn="ctr"/>
            <a:r>
              <a:rPr lang="en-US" sz="3000" dirty="0">
                <a:solidFill>
                  <a:schemeClr val="accent4">
                    <a:lumMod val="50000"/>
                  </a:schemeClr>
                </a:solidFill>
                <a:latin typeface="Comic Sans MS" charset="0"/>
                <a:ea typeface="Comic Sans MS" charset="0"/>
                <a:cs typeface="Comic Sans MS" charset="0"/>
              </a:rPr>
              <a:t>See </a:t>
            </a:r>
            <a:r>
              <a:rPr lang="en-US" sz="3000" dirty="0" smtClean="0">
                <a:solidFill>
                  <a:schemeClr val="accent4">
                    <a:lumMod val="50000"/>
                  </a:schemeClr>
                </a:solidFill>
                <a:latin typeface="Comic Sans MS" charset="0"/>
                <a:ea typeface="Comic Sans MS" charset="0"/>
                <a:cs typeface="Comic Sans MS" charset="0"/>
              </a:rPr>
              <a:t>paper </a:t>
            </a:r>
          </a:p>
          <a:p>
            <a:pPr algn="ctr"/>
            <a:r>
              <a:rPr lang="en-US" sz="3000" dirty="0">
                <a:solidFill>
                  <a:schemeClr val="accent4">
                    <a:lumMod val="50000"/>
                  </a:schemeClr>
                </a:solidFill>
                <a:latin typeface="Comic Sans MS" charset="0"/>
                <a:ea typeface="Comic Sans MS" charset="0"/>
                <a:cs typeface="Comic Sans MS" charset="0"/>
              </a:rPr>
              <a:t>f</a:t>
            </a:r>
            <a:r>
              <a:rPr lang="en-US" sz="3000" dirty="0" smtClean="0">
                <a:solidFill>
                  <a:schemeClr val="accent4">
                    <a:lumMod val="50000"/>
                  </a:schemeClr>
                </a:solidFill>
                <a:latin typeface="Comic Sans MS" charset="0"/>
                <a:ea typeface="Comic Sans MS" charset="0"/>
                <a:cs typeface="Comic Sans MS" charset="0"/>
              </a:rPr>
              <a:t>or the full derivation</a:t>
            </a:r>
            <a:endParaRPr lang="en-US" sz="3000" dirty="0">
              <a:solidFill>
                <a:schemeClr val="accent4">
                  <a:lumMod val="50000"/>
                </a:schemeClr>
              </a:solidFill>
              <a:latin typeface="Comic Sans MS" charset="0"/>
              <a:ea typeface="Comic Sans MS" charset="0"/>
              <a:cs typeface="Comic Sans MS" charset="0"/>
            </a:endParaRPr>
          </a:p>
        </p:txBody>
      </p:sp>
    </p:spTree>
    <p:custDataLst>
      <p:tags r:id="rId1"/>
    </p:custDataLst>
    <p:extLst>
      <p:ext uri="{BB962C8B-B14F-4D97-AF65-F5344CB8AC3E}">
        <p14:creationId xmlns:p14="http://schemas.microsoft.com/office/powerpoint/2010/main" val="1804331622"/>
      </p:ext>
    </p:extLst>
  </p:cSld>
  <p:clrMapOvr>
    <a:masterClrMapping/>
  </p:clrMapOvr>
  <mc:AlternateContent xmlns:mc="http://schemas.openxmlformats.org/markup-compatibility/2006" xmlns:p14="http://schemas.microsoft.com/office/powerpoint/2010/main">
    <mc:Choice Requires="p14">
      <p:transition spd="slow" p14:dur="2000" advTm="32437"/>
    </mc:Choice>
    <mc:Fallback xmlns="">
      <p:transition spd="slow" advTm="3243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Experiments </a:t>
            </a:r>
            <a:endParaRPr lang="en-US" dirty="0"/>
          </a:p>
        </p:txBody>
      </p:sp>
      <p:sp>
        <p:nvSpPr>
          <p:cNvPr id="3" name="Content Placeholder 2"/>
          <p:cNvSpPr>
            <a:spLocks noGrp="1"/>
          </p:cNvSpPr>
          <p:nvPr>
            <p:ph idx="1"/>
          </p:nvPr>
        </p:nvSpPr>
        <p:spPr>
          <a:xfrm>
            <a:off x="246185" y="1600200"/>
            <a:ext cx="8883748" cy="4525963"/>
          </a:xfrm>
        </p:spPr>
        <p:txBody>
          <a:bodyPr/>
          <a:lstStyle/>
          <a:p>
            <a:r>
              <a:rPr lang="en-US" b="1" dirty="0" smtClean="0"/>
              <a:t>Experiment 1: </a:t>
            </a:r>
            <a:r>
              <a:rPr lang="en-US" dirty="0" smtClean="0"/>
              <a:t>Canonical Segmentation</a:t>
            </a:r>
          </a:p>
          <a:p>
            <a:endParaRPr lang="en-US" dirty="0"/>
          </a:p>
          <a:p>
            <a:r>
              <a:rPr lang="en-US" b="1" dirty="0" smtClean="0"/>
              <a:t>Experiment 2: </a:t>
            </a:r>
            <a:r>
              <a:rPr lang="en-US" dirty="0" smtClean="0"/>
              <a:t>Vector Approximation</a:t>
            </a:r>
          </a:p>
          <a:p>
            <a:endParaRPr lang="en-US" dirty="0"/>
          </a:p>
          <a:p>
            <a:r>
              <a:rPr lang="en-US" b="1" dirty="0" smtClean="0"/>
              <a:t>Experiment 3:  </a:t>
            </a:r>
            <a:r>
              <a:rPr lang="en-US" dirty="0" smtClean="0"/>
              <a:t>Analysis of Derivational Coherence</a:t>
            </a:r>
            <a:endParaRPr lang="en-US" dirty="0"/>
          </a:p>
        </p:txBody>
      </p:sp>
    </p:spTree>
    <p:extLst>
      <p:ext uri="{BB962C8B-B14F-4D97-AF65-F5344CB8AC3E}">
        <p14:creationId xmlns:p14="http://schemas.microsoft.com/office/powerpoint/2010/main" val="66845197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541" y="274638"/>
            <a:ext cx="8747184" cy="1143000"/>
          </a:xfrm>
        </p:spPr>
        <p:txBody>
          <a:bodyPr>
            <a:normAutofit fontScale="90000"/>
          </a:bodyPr>
          <a:lstStyle/>
          <a:p>
            <a:r>
              <a:rPr lang="en-US" dirty="0" smtClean="0"/>
              <a:t>Experiment 1: </a:t>
            </a:r>
            <a:r>
              <a:rPr lang="en-US" smtClean="0"/>
              <a:t>Canonical Segmentation</a:t>
            </a:r>
            <a:endParaRPr lang="en-US" dirty="0"/>
          </a:p>
        </p:txBody>
      </p:sp>
      <p:sp>
        <p:nvSpPr>
          <p:cNvPr id="3" name="Content Placeholder 2"/>
          <p:cNvSpPr>
            <a:spLocks noGrp="1"/>
          </p:cNvSpPr>
          <p:nvPr>
            <p:ph idx="1"/>
          </p:nvPr>
        </p:nvSpPr>
        <p:spPr>
          <a:xfrm>
            <a:off x="241540" y="1600200"/>
            <a:ext cx="9161252" cy="4525963"/>
          </a:xfrm>
        </p:spPr>
        <p:txBody>
          <a:bodyPr>
            <a:normAutofit/>
          </a:bodyPr>
          <a:lstStyle/>
          <a:p>
            <a:r>
              <a:rPr lang="en-US" dirty="0" smtClean="0"/>
              <a:t>Does modeling semantic coherence help </a:t>
            </a:r>
            <a:r>
              <a:rPr lang="en-US" b="1" dirty="0" smtClean="0"/>
              <a:t>segmentation</a:t>
            </a:r>
            <a:r>
              <a:rPr lang="en-US" dirty="0" smtClean="0"/>
              <a:t>?</a:t>
            </a:r>
          </a:p>
          <a:p>
            <a:pPr lvl="1"/>
            <a:r>
              <a:rPr lang="en-US" dirty="0" smtClean="0"/>
              <a:t>Is                                    better than                             ?</a:t>
            </a:r>
          </a:p>
          <a:p>
            <a:pPr lvl="1"/>
            <a:r>
              <a:rPr lang="en-US" dirty="0" smtClean="0"/>
              <a:t>Evaluated only on      </a:t>
            </a:r>
          </a:p>
          <a:p>
            <a:r>
              <a:rPr lang="en-US" dirty="0" smtClean="0"/>
              <a:t>Metrics</a:t>
            </a:r>
          </a:p>
          <a:p>
            <a:pPr lvl="1"/>
            <a:r>
              <a:rPr lang="en-US" b="1" dirty="0" smtClean="0"/>
              <a:t>Accuracy</a:t>
            </a:r>
            <a:r>
              <a:rPr lang="en-US" dirty="0" smtClean="0"/>
              <a:t>: is the whole segmentation correct</a:t>
            </a:r>
          </a:p>
          <a:p>
            <a:pPr lvl="1"/>
            <a:r>
              <a:rPr lang="en-US" b="1" dirty="0" smtClean="0"/>
              <a:t>F1</a:t>
            </a:r>
            <a:r>
              <a:rPr lang="en-US" dirty="0" smtClean="0"/>
              <a:t>: morpheme F1 (softer than accuracy)</a:t>
            </a:r>
          </a:p>
          <a:p>
            <a:pPr lvl="1"/>
            <a:r>
              <a:rPr lang="en-US" b="1" dirty="0" smtClean="0"/>
              <a:t>Edit Distance</a:t>
            </a:r>
            <a:r>
              <a:rPr lang="en-US" dirty="0" smtClean="0"/>
              <a:t>: edit distance (w/ morpheme boundaries)</a:t>
            </a:r>
          </a:p>
        </p:txBody>
      </p:sp>
      <p:pic>
        <p:nvPicPr>
          <p:cNvPr id="7" name="Picture 6"/>
          <p:cNvPicPr>
            <a:picLocks noChangeAspect="1"/>
          </p:cNvPicPr>
          <p:nvPr/>
        </p:nvPicPr>
        <p:blipFill>
          <a:blip r:embed="rId2"/>
          <a:stretch>
            <a:fillRect/>
          </a:stretch>
        </p:blipFill>
        <p:spPr>
          <a:xfrm>
            <a:off x="5920718" y="2678794"/>
            <a:ext cx="2171700" cy="520700"/>
          </a:xfrm>
          <a:prstGeom prst="rect">
            <a:avLst/>
          </a:prstGeom>
        </p:spPr>
      </p:pic>
      <p:pic>
        <p:nvPicPr>
          <p:cNvPr id="8" name="Picture 7"/>
          <p:cNvPicPr>
            <a:picLocks noChangeAspect="1"/>
          </p:cNvPicPr>
          <p:nvPr/>
        </p:nvPicPr>
        <p:blipFill>
          <a:blip r:embed="rId3"/>
          <a:stretch>
            <a:fillRect/>
          </a:stretch>
        </p:blipFill>
        <p:spPr>
          <a:xfrm>
            <a:off x="1462481" y="2678794"/>
            <a:ext cx="2667000" cy="520700"/>
          </a:xfrm>
          <a:prstGeom prst="rect">
            <a:avLst/>
          </a:prstGeom>
        </p:spPr>
      </p:pic>
      <p:pic>
        <p:nvPicPr>
          <p:cNvPr id="9" name="Picture 8"/>
          <p:cNvPicPr>
            <a:picLocks noChangeAspect="1"/>
          </p:cNvPicPr>
          <p:nvPr/>
        </p:nvPicPr>
        <p:blipFill>
          <a:blip r:embed="rId4"/>
          <a:stretch>
            <a:fillRect/>
          </a:stretch>
        </p:blipFill>
        <p:spPr>
          <a:xfrm flipV="1">
            <a:off x="3746392" y="3361274"/>
            <a:ext cx="190500" cy="241300"/>
          </a:xfrm>
          <a:prstGeom prst="rect">
            <a:avLst/>
          </a:prstGeom>
          <a:scene3d>
            <a:camera prst="orthographicFront">
              <a:rot lat="10800000" lon="0" rev="0"/>
            </a:camera>
            <a:lightRig rig="threePt" dir="t"/>
          </a:scene3d>
        </p:spPr>
      </p:pic>
    </p:spTree>
    <p:extLst>
      <p:ext uri="{BB962C8B-B14F-4D97-AF65-F5344CB8AC3E}">
        <p14:creationId xmlns:p14="http://schemas.microsoft.com/office/powerpoint/2010/main" val="1489877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English Results</a:t>
            </a:r>
            <a:endParaRPr lang="en-US" dirty="0"/>
          </a:p>
        </p:txBody>
      </p:sp>
      <p:graphicFrame>
        <p:nvGraphicFramePr>
          <p:cNvPr id="3" name="Chart 2"/>
          <p:cNvGraphicFramePr/>
          <p:nvPr>
            <p:extLst>
              <p:ext uri="{D42A27DB-BD31-4B8C-83A1-F6EECF244321}">
                <p14:modId xmlns:p14="http://schemas.microsoft.com/office/powerpoint/2010/main" val="766059909"/>
              </p:ext>
            </p:extLst>
          </p:nvPr>
        </p:nvGraphicFramePr>
        <p:xfrm>
          <a:off x="646981" y="1193416"/>
          <a:ext cx="8039819" cy="5141824"/>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p:cNvSpPr txBox="1"/>
          <p:nvPr/>
        </p:nvSpPr>
        <p:spPr>
          <a:xfrm>
            <a:off x="1344151" y="6268453"/>
            <a:ext cx="4260273" cy="553998"/>
          </a:xfrm>
          <a:prstGeom prst="rect">
            <a:avLst/>
          </a:prstGeom>
          <a:solidFill>
            <a:schemeClr val="bg1"/>
          </a:solidFill>
        </p:spPr>
        <p:txBody>
          <a:bodyPr wrap="square" rtlCol="0">
            <a:spAutoFit/>
          </a:bodyPr>
          <a:lstStyle/>
          <a:p>
            <a:r>
              <a:rPr lang="en-US" sz="3000" dirty="0" err="1" smtClean="0">
                <a:solidFill>
                  <a:srgbClr val="C0504C"/>
                </a:solidFill>
                <a:latin typeface="Comic Sans MS" charset="0"/>
                <a:ea typeface="Comic Sans MS" charset="0"/>
                <a:cs typeface="Comic Sans MS" charset="0"/>
              </a:rPr>
              <a:t>Cotterell</a:t>
            </a:r>
            <a:r>
              <a:rPr lang="en-US" sz="3000" dirty="0" smtClean="0">
                <a:solidFill>
                  <a:srgbClr val="C0504C"/>
                </a:solidFill>
                <a:latin typeface="Comic Sans MS" charset="0"/>
                <a:ea typeface="Comic Sans MS" charset="0"/>
                <a:cs typeface="Comic Sans MS" charset="0"/>
              </a:rPr>
              <a:t> et al. (2016)</a:t>
            </a:r>
            <a:endParaRPr lang="en-US" sz="3000" dirty="0">
              <a:solidFill>
                <a:srgbClr val="C0504C"/>
              </a:solidFill>
              <a:latin typeface="Comic Sans MS" charset="0"/>
              <a:ea typeface="Comic Sans MS" charset="0"/>
              <a:cs typeface="Comic Sans MS" charset="0"/>
            </a:endParaRPr>
          </a:p>
        </p:txBody>
      </p:sp>
      <p:sp>
        <p:nvSpPr>
          <p:cNvPr id="6" name="TextBox 5"/>
          <p:cNvSpPr txBox="1"/>
          <p:nvPr/>
        </p:nvSpPr>
        <p:spPr>
          <a:xfrm>
            <a:off x="5724410" y="6268453"/>
            <a:ext cx="4260273" cy="553998"/>
          </a:xfrm>
          <a:prstGeom prst="rect">
            <a:avLst/>
          </a:prstGeom>
          <a:solidFill>
            <a:schemeClr val="bg1"/>
          </a:solidFill>
        </p:spPr>
        <p:txBody>
          <a:bodyPr wrap="square" rtlCol="0">
            <a:spAutoFit/>
          </a:bodyPr>
          <a:lstStyle/>
          <a:p>
            <a:r>
              <a:rPr lang="en-US" sz="3000" dirty="0" smtClean="0">
                <a:solidFill>
                  <a:srgbClr val="9BBB59"/>
                </a:solidFill>
                <a:latin typeface="Comic Sans MS" charset="0"/>
                <a:ea typeface="Comic Sans MS" charset="0"/>
                <a:cs typeface="Comic Sans MS" charset="0"/>
              </a:rPr>
              <a:t>This Work</a:t>
            </a:r>
            <a:endParaRPr lang="en-US" sz="3000" dirty="0">
              <a:solidFill>
                <a:srgbClr val="9BBB59"/>
              </a:solidFill>
              <a:latin typeface="Comic Sans MS" charset="0"/>
              <a:ea typeface="Comic Sans MS" charset="0"/>
              <a:cs typeface="Comic Sans MS" charset="0"/>
            </a:endParaRPr>
          </a:p>
        </p:txBody>
      </p:sp>
      <p:cxnSp>
        <p:nvCxnSpPr>
          <p:cNvPr id="8" name="Straight Arrow Connector 7"/>
          <p:cNvCxnSpPr/>
          <p:nvPr/>
        </p:nvCxnSpPr>
        <p:spPr>
          <a:xfrm flipV="1">
            <a:off x="3708574" y="6156819"/>
            <a:ext cx="551699" cy="223268"/>
          </a:xfrm>
          <a:prstGeom prst="straightConnector1">
            <a:avLst/>
          </a:prstGeom>
          <a:ln w="63500">
            <a:solidFill>
              <a:srgbClr val="C0504C"/>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H="1" flipV="1">
            <a:off x="5964382" y="6156819"/>
            <a:ext cx="706582" cy="223268"/>
          </a:xfrm>
          <a:prstGeom prst="straightConnector1">
            <a:avLst/>
          </a:prstGeom>
          <a:ln w="63500">
            <a:solidFill>
              <a:srgbClr val="9BBB59"/>
            </a:solidFill>
            <a:tailEnd type="triangle"/>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rot="20926729">
            <a:off x="1595453" y="1290745"/>
            <a:ext cx="2643672" cy="477054"/>
          </a:xfrm>
          <a:prstGeom prst="rect">
            <a:avLst/>
          </a:prstGeom>
          <a:solidFill>
            <a:schemeClr val="bg1"/>
          </a:solidFill>
        </p:spPr>
        <p:txBody>
          <a:bodyPr wrap="none" rtlCol="0">
            <a:spAutoFit/>
          </a:bodyPr>
          <a:lstStyle/>
          <a:p>
            <a:r>
              <a:rPr lang="en-US" sz="2500" dirty="0" smtClean="0">
                <a:solidFill>
                  <a:srgbClr val="7030A0"/>
                </a:solidFill>
                <a:latin typeface="Comic Sans MS" charset="0"/>
                <a:ea typeface="Comic Sans MS" charset="0"/>
                <a:cs typeface="Comic Sans MS" charset="0"/>
              </a:rPr>
              <a:t>Higher is better</a:t>
            </a:r>
            <a:endParaRPr lang="en-US" sz="2500" dirty="0">
              <a:solidFill>
                <a:srgbClr val="7030A0"/>
              </a:solidFill>
              <a:latin typeface="Comic Sans MS" charset="0"/>
              <a:ea typeface="Comic Sans MS" charset="0"/>
              <a:cs typeface="Comic Sans MS" charset="0"/>
            </a:endParaRPr>
          </a:p>
        </p:txBody>
      </p:sp>
      <p:sp>
        <p:nvSpPr>
          <p:cNvPr id="22" name="TextBox 21"/>
          <p:cNvSpPr txBox="1"/>
          <p:nvPr/>
        </p:nvSpPr>
        <p:spPr>
          <a:xfrm rot="1337643">
            <a:off x="6667435" y="1652713"/>
            <a:ext cx="2515432" cy="477054"/>
          </a:xfrm>
          <a:prstGeom prst="rect">
            <a:avLst/>
          </a:prstGeom>
          <a:solidFill>
            <a:schemeClr val="bg1"/>
          </a:solidFill>
        </p:spPr>
        <p:txBody>
          <a:bodyPr wrap="none" rtlCol="0">
            <a:spAutoFit/>
          </a:bodyPr>
          <a:lstStyle/>
          <a:p>
            <a:r>
              <a:rPr lang="en-US" sz="2500" smtClean="0">
                <a:solidFill>
                  <a:srgbClr val="7030A0"/>
                </a:solidFill>
                <a:latin typeface="Comic Sans MS" charset="0"/>
                <a:ea typeface="Comic Sans MS" charset="0"/>
                <a:cs typeface="Comic Sans MS" charset="0"/>
              </a:rPr>
              <a:t>Lower is </a:t>
            </a:r>
            <a:r>
              <a:rPr lang="en-US" sz="2500" dirty="0" smtClean="0">
                <a:solidFill>
                  <a:srgbClr val="7030A0"/>
                </a:solidFill>
                <a:latin typeface="Comic Sans MS" charset="0"/>
                <a:ea typeface="Comic Sans MS" charset="0"/>
                <a:cs typeface="Comic Sans MS" charset="0"/>
              </a:rPr>
              <a:t>better</a:t>
            </a:r>
            <a:endParaRPr lang="en-US" sz="2500" dirty="0">
              <a:solidFill>
                <a:srgbClr val="7030A0"/>
              </a:solidFill>
              <a:latin typeface="Comic Sans MS" charset="0"/>
              <a:ea typeface="Comic Sans MS" charset="0"/>
              <a:cs typeface="Comic Sans MS" charset="0"/>
            </a:endParaRPr>
          </a:p>
        </p:txBody>
      </p:sp>
      <p:cxnSp>
        <p:nvCxnSpPr>
          <p:cNvPr id="7" name="Straight Arrow Connector 6"/>
          <p:cNvCxnSpPr/>
          <p:nvPr/>
        </p:nvCxnSpPr>
        <p:spPr>
          <a:xfrm flipH="1">
            <a:off x="2686930" y="1771235"/>
            <a:ext cx="230359" cy="451460"/>
          </a:xfrm>
          <a:prstGeom prst="straightConnector1">
            <a:avLst/>
          </a:prstGeom>
          <a:ln w="38100">
            <a:solidFill>
              <a:srgbClr val="7030A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a:off x="6982689" y="1934299"/>
            <a:ext cx="462053" cy="197800"/>
          </a:xfrm>
          <a:prstGeom prst="straightConnector1">
            <a:avLst/>
          </a:prstGeom>
          <a:ln w="38100">
            <a:solidFill>
              <a:srgbClr val="7030A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3588781" y="1665510"/>
            <a:ext cx="983219" cy="466589"/>
          </a:xfrm>
          <a:prstGeom prst="straightConnector1">
            <a:avLst/>
          </a:prstGeom>
          <a:ln w="38100">
            <a:solidFill>
              <a:srgbClr val="7030A0"/>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09002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graphicEl>
                                              <a:chart seriesIdx="0" categoryIdx="-4" bldStep="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graphicEl>
                                              <a:chart seriesIdx="1"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graphicEl>
                                              <a:chart seriesIdx="2" categoryIdx="-4" bldStep="series"/>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Chart bld="series"/>
        </p:bldSub>
      </p:bldGraphic>
      <p:bldP spid="5" grpId="0" animBg="1"/>
      <p:bldP spid="6" grpId="0" animBg="1"/>
      <p:bldP spid="21" grpId="0" animBg="1"/>
      <p:bldP spid="22"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Experiment 2: Vector Approximation</a:t>
            </a:r>
            <a:endParaRPr lang="en-US" dirty="0"/>
          </a:p>
        </p:txBody>
      </p:sp>
      <p:sp>
        <p:nvSpPr>
          <p:cNvPr id="3" name="Content Placeholder 2"/>
          <p:cNvSpPr>
            <a:spLocks noGrp="1"/>
          </p:cNvSpPr>
          <p:nvPr>
            <p:ph idx="1"/>
          </p:nvPr>
        </p:nvSpPr>
        <p:spPr>
          <a:xfrm>
            <a:off x="457200" y="1600200"/>
            <a:ext cx="8686800" cy="4525963"/>
          </a:xfrm>
        </p:spPr>
        <p:txBody>
          <a:bodyPr/>
          <a:lstStyle/>
          <a:p>
            <a:r>
              <a:rPr lang="en-US" dirty="0" smtClean="0"/>
              <a:t>Our model can be used to approximate vectors for unknown words </a:t>
            </a:r>
          </a:p>
          <a:p>
            <a:pPr lvl="1"/>
            <a:r>
              <a:rPr lang="en-US" dirty="0" smtClean="0"/>
              <a:t>How good is it?</a:t>
            </a:r>
          </a:p>
          <a:p>
            <a:r>
              <a:rPr lang="en-US" b="1" dirty="0" smtClean="0"/>
              <a:t>Baseline: </a:t>
            </a:r>
            <a:r>
              <a:rPr lang="en-US" dirty="0" smtClean="0"/>
              <a:t>character-level retrofitting</a:t>
            </a:r>
          </a:p>
          <a:p>
            <a:pPr lvl="1"/>
            <a:r>
              <a:rPr lang="en-US" dirty="0" smtClean="0"/>
              <a:t>Is using morphological information                                     better than just using the characters? </a:t>
            </a:r>
          </a:p>
          <a:p>
            <a:pPr lvl="1"/>
            <a:endParaRPr lang="en-US" dirty="0" smtClean="0"/>
          </a:p>
          <a:p>
            <a:endParaRPr lang="en-US" dirty="0"/>
          </a:p>
        </p:txBody>
      </p:sp>
      <p:pic>
        <p:nvPicPr>
          <p:cNvPr id="5" name="Picture 4"/>
          <p:cNvPicPr>
            <a:picLocks noChangeAspect="1"/>
          </p:cNvPicPr>
          <p:nvPr/>
        </p:nvPicPr>
        <p:blipFill>
          <a:blip r:embed="rId3"/>
          <a:stretch>
            <a:fillRect/>
          </a:stretch>
        </p:blipFill>
        <p:spPr>
          <a:xfrm>
            <a:off x="2865459" y="4790130"/>
            <a:ext cx="2947256" cy="1167457"/>
          </a:xfrm>
          <a:prstGeom prst="rect">
            <a:avLst/>
          </a:prstGeom>
        </p:spPr>
      </p:pic>
      <p:sp>
        <p:nvSpPr>
          <p:cNvPr id="7" name="TextBox 6"/>
          <p:cNvSpPr txBox="1"/>
          <p:nvPr/>
        </p:nvSpPr>
        <p:spPr>
          <a:xfrm>
            <a:off x="1718146" y="6227496"/>
            <a:ext cx="2294626" cy="553998"/>
          </a:xfrm>
          <a:prstGeom prst="rect">
            <a:avLst/>
          </a:prstGeom>
          <a:solidFill>
            <a:schemeClr val="bg1"/>
          </a:solidFill>
        </p:spPr>
        <p:txBody>
          <a:bodyPr wrap="square" rtlCol="0">
            <a:spAutoFit/>
          </a:bodyPr>
          <a:lstStyle/>
          <a:p>
            <a:r>
              <a:rPr lang="en-US" sz="3000">
                <a:solidFill>
                  <a:schemeClr val="accent2">
                    <a:lumMod val="75000"/>
                  </a:schemeClr>
                </a:solidFill>
              </a:rPr>
              <a:t>t</a:t>
            </a:r>
            <a:r>
              <a:rPr lang="en-US" sz="3000" smtClean="0">
                <a:solidFill>
                  <a:schemeClr val="accent2">
                    <a:lumMod val="75000"/>
                  </a:schemeClr>
                </a:solidFill>
              </a:rPr>
              <a:t>arget vector</a:t>
            </a:r>
            <a:endParaRPr lang="en-US" sz="3000" dirty="0">
              <a:solidFill>
                <a:schemeClr val="accent2">
                  <a:lumMod val="75000"/>
                </a:schemeClr>
              </a:solidFill>
            </a:endParaRPr>
          </a:p>
        </p:txBody>
      </p:sp>
      <p:cxnSp>
        <p:nvCxnSpPr>
          <p:cNvPr id="8" name="Straight Arrow Connector 7"/>
          <p:cNvCxnSpPr/>
          <p:nvPr/>
        </p:nvCxnSpPr>
        <p:spPr>
          <a:xfrm flipV="1">
            <a:off x="3053751" y="5696291"/>
            <a:ext cx="616736" cy="640955"/>
          </a:xfrm>
          <a:prstGeom prst="straightConnector1">
            <a:avLst/>
          </a:prstGeom>
          <a:ln w="50800">
            <a:solidFill>
              <a:srgbClr val="984241"/>
            </a:solidFill>
            <a:tailEnd type="triangle"/>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4034338" y="6227496"/>
            <a:ext cx="5149969" cy="553998"/>
          </a:xfrm>
          <a:prstGeom prst="rect">
            <a:avLst/>
          </a:prstGeom>
          <a:noFill/>
        </p:spPr>
        <p:txBody>
          <a:bodyPr wrap="square" rtlCol="0">
            <a:spAutoFit/>
          </a:bodyPr>
          <a:lstStyle/>
          <a:p>
            <a:r>
              <a:rPr lang="en-US" sz="3000" dirty="0">
                <a:solidFill>
                  <a:schemeClr val="accent1">
                    <a:lumMod val="75000"/>
                  </a:schemeClr>
                </a:solidFill>
              </a:rPr>
              <a:t>o</a:t>
            </a:r>
            <a:r>
              <a:rPr lang="en-US" sz="3000" dirty="0" smtClean="0">
                <a:solidFill>
                  <a:schemeClr val="accent1">
                    <a:lumMod val="75000"/>
                  </a:schemeClr>
                </a:solidFill>
              </a:rPr>
              <a:t>utput of RNN over characters</a:t>
            </a:r>
            <a:endParaRPr lang="en-US" sz="3000" dirty="0">
              <a:solidFill>
                <a:schemeClr val="accent1">
                  <a:lumMod val="75000"/>
                </a:schemeClr>
              </a:solidFill>
            </a:endParaRPr>
          </a:p>
        </p:txBody>
      </p:sp>
      <p:cxnSp>
        <p:nvCxnSpPr>
          <p:cNvPr id="11" name="Straight Arrow Connector 10"/>
          <p:cNvCxnSpPr/>
          <p:nvPr/>
        </p:nvCxnSpPr>
        <p:spPr>
          <a:xfrm flipH="1" flipV="1">
            <a:off x="4950815" y="5713732"/>
            <a:ext cx="861900" cy="513764"/>
          </a:xfrm>
          <a:prstGeom prst="straightConnector1">
            <a:avLst/>
          </a:prstGeom>
          <a:ln w="50800">
            <a:solidFill>
              <a:srgbClr val="376090"/>
            </a:solidFill>
            <a:tailEnd type="triangle"/>
          </a:ln>
          <a:effectLst/>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995568" y="5135331"/>
            <a:ext cx="1737720" cy="553998"/>
          </a:xfrm>
          <a:prstGeom prst="rect">
            <a:avLst/>
          </a:prstGeom>
          <a:noFill/>
        </p:spPr>
        <p:txBody>
          <a:bodyPr wrap="none" rtlCol="0">
            <a:spAutoFit/>
          </a:bodyPr>
          <a:lstStyle/>
          <a:p>
            <a:r>
              <a:rPr lang="en-US" sz="3000" b="1" dirty="0" smtClean="0">
                <a:solidFill>
                  <a:srgbClr val="7030A0"/>
                </a:solidFill>
                <a:latin typeface="+mn-lt"/>
              </a:rPr>
              <a:t>objective </a:t>
            </a:r>
            <a:endParaRPr lang="en-US" sz="3000" b="1" dirty="0">
              <a:solidFill>
                <a:srgbClr val="7030A0"/>
              </a:solidFill>
              <a:latin typeface="+mn-lt"/>
            </a:endParaRPr>
          </a:p>
        </p:txBody>
      </p:sp>
      <p:sp>
        <p:nvSpPr>
          <p:cNvPr id="4" name="TextBox 3"/>
          <p:cNvSpPr txBox="1"/>
          <p:nvPr/>
        </p:nvSpPr>
        <p:spPr>
          <a:xfrm rot="19800338" flipH="1">
            <a:off x="5139187" y="4558249"/>
            <a:ext cx="4101374" cy="1631216"/>
          </a:xfrm>
          <a:prstGeom prst="rect">
            <a:avLst/>
          </a:prstGeom>
          <a:solidFill>
            <a:schemeClr val="bg1"/>
          </a:solidFill>
        </p:spPr>
        <p:txBody>
          <a:bodyPr wrap="square" rtlCol="0">
            <a:spAutoFit/>
          </a:bodyPr>
          <a:lstStyle/>
          <a:p>
            <a:pPr algn="ctr"/>
            <a:r>
              <a:rPr lang="en-US" sz="2500" dirty="0" smtClean="0">
                <a:solidFill>
                  <a:srgbClr val="FF2F92"/>
                </a:solidFill>
                <a:latin typeface="Comic Sans MS" charset="0"/>
                <a:ea typeface="Comic Sans MS" charset="0"/>
                <a:cs typeface="Comic Sans MS" charset="0"/>
              </a:rPr>
              <a:t>Very similar to</a:t>
            </a:r>
          </a:p>
          <a:p>
            <a:pPr algn="ctr"/>
            <a:r>
              <a:rPr lang="en-US" sz="2500" b="1" dirty="0" smtClean="0">
                <a:solidFill>
                  <a:srgbClr val="FF2F92"/>
                </a:solidFill>
                <a:latin typeface="Comic Sans MS" charset="0"/>
                <a:ea typeface="Comic Sans MS" charset="0"/>
                <a:cs typeface="Comic Sans MS" charset="0"/>
              </a:rPr>
              <a:t>Pinter et al. (2017)</a:t>
            </a:r>
            <a:r>
              <a:rPr lang="en-US" sz="2500" dirty="0" smtClean="0">
                <a:solidFill>
                  <a:srgbClr val="FF2F92"/>
                </a:solidFill>
                <a:latin typeface="Comic Sans MS" charset="0"/>
                <a:ea typeface="Comic Sans MS" charset="0"/>
                <a:cs typeface="Comic Sans MS" charset="0"/>
              </a:rPr>
              <a:t> @ EMNLP 2017.</a:t>
            </a:r>
          </a:p>
          <a:p>
            <a:pPr algn="ctr"/>
            <a:r>
              <a:rPr lang="en-US" sz="2500" dirty="0" smtClean="0">
                <a:solidFill>
                  <a:srgbClr val="FF2F92"/>
                </a:solidFill>
                <a:latin typeface="Comic Sans MS" charset="0"/>
                <a:ea typeface="Comic Sans MS" charset="0"/>
                <a:cs typeface="Comic Sans MS" charset="0"/>
              </a:rPr>
              <a:t>So read that paper, too!</a:t>
            </a:r>
            <a:endParaRPr lang="en-US" sz="2500" dirty="0">
              <a:solidFill>
                <a:srgbClr val="FF2F92"/>
              </a:solidFill>
              <a:latin typeface="Comic Sans MS" charset="0"/>
              <a:ea typeface="Comic Sans MS" charset="0"/>
              <a:cs typeface="Comic Sans MS" charset="0"/>
            </a:endParaRPr>
          </a:p>
        </p:txBody>
      </p:sp>
    </p:spTree>
    <p:extLst>
      <p:ext uri="{BB962C8B-B14F-4D97-AF65-F5344CB8AC3E}">
        <p14:creationId xmlns:p14="http://schemas.microsoft.com/office/powerpoint/2010/main" val="470411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P spid="10" grpId="0"/>
      <p:bldP spid="16" grpId="0"/>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t>
            </a:r>
            <a:r>
              <a:rPr lang="en-US" dirty="0" smtClean="0"/>
              <a:t> </a:t>
            </a:r>
            <a:r>
              <a:rPr lang="en-US" dirty="0"/>
              <a:t>? </a:t>
            </a:r>
          </a:p>
        </p:txBody>
      </p:sp>
      <p:sp>
        <p:nvSpPr>
          <p:cNvPr id="6" name="TextBox 5"/>
          <p:cNvSpPr txBox="1"/>
          <p:nvPr/>
        </p:nvSpPr>
        <p:spPr>
          <a:xfrm>
            <a:off x="1308686" y="1307240"/>
            <a:ext cx="3859376" cy="646331"/>
          </a:xfrm>
          <a:prstGeom prst="rect">
            <a:avLst/>
          </a:prstGeom>
          <a:noFill/>
        </p:spPr>
        <p:txBody>
          <a:bodyPr wrap="square" rtlCol="0">
            <a:spAutoFit/>
          </a:bodyPr>
          <a:lstStyle/>
          <a:p>
            <a:r>
              <a:rPr lang="en-US" sz="3600" dirty="0">
                <a:solidFill>
                  <a:schemeClr val="accent2">
                    <a:lumMod val="75000"/>
                  </a:schemeClr>
                </a:solidFill>
              </a:rPr>
              <a:t>un</a:t>
            </a:r>
            <a:r>
              <a:rPr lang="en-US" sz="3600" dirty="0">
                <a:solidFill>
                  <a:schemeClr val="accent6">
                    <a:lumMod val="75000"/>
                  </a:schemeClr>
                </a:solidFill>
              </a:rPr>
              <a:t> </a:t>
            </a:r>
            <a:r>
              <a:rPr lang="en-US" sz="3600" dirty="0">
                <a:solidFill>
                  <a:schemeClr val="accent5">
                    <a:lumMod val="75000"/>
                  </a:schemeClr>
                </a:solidFill>
              </a:rPr>
              <a:t>achieve</a:t>
            </a:r>
            <a:r>
              <a:rPr lang="en-US" sz="3600" dirty="0">
                <a:solidFill>
                  <a:schemeClr val="accent6">
                    <a:lumMod val="75000"/>
                  </a:schemeClr>
                </a:solidFill>
              </a:rPr>
              <a:t> </a:t>
            </a:r>
            <a:r>
              <a:rPr lang="en-US" sz="3600" dirty="0" smtClean="0">
                <a:solidFill>
                  <a:schemeClr val="accent3">
                    <a:lumMod val="75000"/>
                  </a:schemeClr>
                </a:solidFill>
              </a:rPr>
              <a:t>able</a:t>
            </a:r>
            <a:r>
              <a:rPr lang="en-US" sz="3600" dirty="0" smtClean="0">
                <a:solidFill>
                  <a:schemeClr val="accent6">
                    <a:lumMod val="75000"/>
                  </a:schemeClr>
                </a:solidFill>
              </a:rPr>
              <a:t> </a:t>
            </a:r>
            <a:r>
              <a:rPr lang="en-US" sz="3600" dirty="0" err="1">
                <a:solidFill>
                  <a:schemeClr val="accent4">
                    <a:lumMod val="75000"/>
                  </a:schemeClr>
                </a:solidFill>
              </a:rPr>
              <a:t>ity</a:t>
            </a:r>
            <a:r>
              <a:rPr lang="en-US" sz="3600" dirty="0">
                <a:solidFill>
                  <a:schemeClr val="accent4">
                    <a:lumMod val="75000"/>
                  </a:schemeClr>
                </a:solidFill>
              </a:rPr>
              <a:t> </a:t>
            </a:r>
          </a:p>
        </p:txBody>
      </p:sp>
      <p:sp>
        <p:nvSpPr>
          <p:cNvPr id="7" name="Rectangle 6"/>
          <p:cNvSpPr/>
          <p:nvPr/>
        </p:nvSpPr>
        <p:spPr>
          <a:xfrm>
            <a:off x="1841424" y="2675317"/>
            <a:ext cx="303372" cy="1403240"/>
          </a:xfrm>
          <a:prstGeom prst="rect">
            <a:avLst/>
          </a:prstGeom>
          <a:solidFill>
            <a:srgbClr val="953634"/>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1818808" y="290678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848885" y="31612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1846008" y="34344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1843131" y="369038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1857507" y="389454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3063498" y="2675317"/>
            <a:ext cx="303372" cy="1403240"/>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3040882" y="290678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070959" y="31612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068082" y="34344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065205" y="369038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079581" y="389454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4158899" y="2675317"/>
            <a:ext cx="303372" cy="1403240"/>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3" name="Straight Connector 22"/>
          <p:cNvCxnSpPr/>
          <p:nvPr/>
        </p:nvCxnSpPr>
        <p:spPr>
          <a:xfrm>
            <a:off x="4137820" y="2905378"/>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166360" y="31612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163483" y="34344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4160606" y="369038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4174982" y="389454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5269373" y="2675317"/>
            <a:ext cx="303372" cy="1403240"/>
          </a:xfrm>
          <a:prstGeom prst="rect">
            <a:avLst/>
          </a:prstGeom>
          <a:solidFill>
            <a:srgbClr val="604A7B"/>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9" name="Straight Connector 28"/>
          <p:cNvCxnSpPr/>
          <p:nvPr/>
        </p:nvCxnSpPr>
        <p:spPr>
          <a:xfrm>
            <a:off x="5251817" y="2895183"/>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276834" y="31612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273957" y="34344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5271080" y="369038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5285456" y="389454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37" name="Picture 36"/>
          <p:cNvPicPr>
            <a:picLocks noChangeAspect="1"/>
          </p:cNvPicPr>
          <p:nvPr/>
        </p:nvPicPr>
        <p:blipFill>
          <a:blip r:embed="rId3"/>
          <a:stretch>
            <a:fillRect/>
          </a:stretch>
        </p:blipFill>
        <p:spPr>
          <a:xfrm>
            <a:off x="6345383" y="2929689"/>
            <a:ext cx="1068804" cy="645782"/>
          </a:xfrm>
          <a:prstGeom prst="rect">
            <a:avLst/>
          </a:prstGeom>
        </p:spPr>
      </p:pic>
      <p:sp>
        <p:nvSpPr>
          <p:cNvPr id="38" name="TextBox 37"/>
          <p:cNvSpPr txBox="1"/>
          <p:nvPr/>
        </p:nvSpPr>
        <p:spPr>
          <a:xfrm>
            <a:off x="6185343" y="1287932"/>
            <a:ext cx="2915728" cy="646331"/>
          </a:xfrm>
          <a:prstGeom prst="rect">
            <a:avLst/>
          </a:prstGeom>
          <a:noFill/>
        </p:spPr>
        <p:txBody>
          <a:bodyPr wrap="square" rtlCol="0">
            <a:spAutoFit/>
          </a:bodyPr>
          <a:lstStyle/>
          <a:p>
            <a:r>
              <a:rPr lang="en-US" sz="3600" dirty="0" err="1" smtClean="0">
                <a:solidFill>
                  <a:schemeClr val="accent6">
                    <a:lumMod val="75000"/>
                  </a:schemeClr>
                </a:solidFill>
              </a:rPr>
              <a:t>unachievablity</a:t>
            </a:r>
            <a:r>
              <a:rPr lang="en-US" sz="3600" dirty="0" smtClean="0">
                <a:solidFill>
                  <a:schemeClr val="accent6">
                    <a:lumMod val="75000"/>
                  </a:schemeClr>
                </a:solidFill>
              </a:rPr>
              <a:t> </a:t>
            </a:r>
            <a:endParaRPr lang="en-US" sz="3600" dirty="0">
              <a:solidFill>
                <a:schemeClr val="accent6">
                  <a:lumMod val="75000"/>
                </a:schemeClr>
              </a:solidFill>
            </a:endParaRPr>
          </a:p>
        </p:txBody>
      </p:sp>
      <p:sp>
        <p:nvSpPr>
          <p:cNvPr id="39" name="Rectangle 38"/>
          <p:cNvSpPr/>
          <p:nvPr/>
        </p:nvSpPr>
        <p:spPr>
          <a:xfrm>
            <a:off x="8279911" y="2605799"/>
            <a:ext cx="303372" cy="1403240"/>
          </a:xfrm>
          <a:prstGeom prst="rect">
            <a:avLst/>
          </a:prstGeom>
          <a:solidFill>
            <a:srgbClr val="E661FF"/>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0" name="Straight Connector 39"/>
          <p:cNvCxnSpPr/>
          <p:nvPr/>
        </p:nvCxnSpPr>
        <p:spPr>
          <a:xfrm>
            <a:off x="8272005" y="2849468"/>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8287372" y="3091777"/>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8284495" y="3364948"/>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8298871" y="362086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8295994" y="382502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1" name="Rectangle 50"/>
          <p:cNvSpPr/>
          <p:nvPr/>
        </p:nvSpPr>
        <p:spPr>
          <a:xfrm>
            <a:off x="2928352" y="5068764"/>
            <a:ext cx="303372" cy="1403240"/>
          </a:xfrm>
          <a:prstGeom prst="rect">
            <a:avLst/>
          </a:prstGeom>
          <a:solidFill>
            <a:srgbClr val="953634"/>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2" name="Straight Connector 51"/>
          <p:cNvCxnSpPr/>
          <p:nvPr/>
        </p:nvCxnSpPr>
        <p:spPr>
          <a:xfrm>
            <a:off x="2905736" y="530023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2935813" y="55547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2932936" y="58279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2930059" y="60838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2944435" y="62879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58" name="Picture 57"/>
          <p:cNvPicPr>
            <a:picLocks noChangeAspect="1"/>
          </p:cNvPicPr>
          <p:nvPr/>
        </p:nvPicPr>
        <p:blipFill>
          <a:blip r:embed="rId4"/>
          <a:stretch>
            <a:fillRect/>
          </a:stretch>
        </p:blipFill>
        <p:spPr>
          <a:xfrm flipV="1">
            <a:off x="2609578" y="4861221"/>
            <a:ext cx="429335" cy="1840007"/>
          </a:xfrm>
          <a:prstGeom prst="rect">
            <a:avLst/>
          </a:prstGeom>
        </p:spPr>
      </p:pic>
      <p:pic>
        <p:nvPicPr>
          <p:cNvPr id="59" name="Picture 58"/>
          <p:cNvPicPr>
            <a:picLocks noChangeAspect="1"/>
          </p:cNvPicPr>
          <p:nvPr/>
        </p:nvPicPr>
        <p:blipFill>
          <a:blip r:embed="rId5"/>
          <a:stretch>
            <a:fillRect/>
          </a:stretch>
        </p:blipFill>
        <p:spPr>
          <a:xfrm flipV="1">
            <a:off x="6024648" y="4785924"/>
            <a:ext cx="459414" cy="1968919"/>
          </a:xfrm>
          <a:prstGeom prst="rect">
            <a:avLst/>
          </a:prstGeom>
        </p:spPr>
      </p:pic>
      <p:sp>
        <p:nvSpPr>
          <p:cNvPr id="60" name="Rectangle 59"/>
          <p:cNvSpPr/>
          <p:nvPr/>
        </p:nvSpPr>
        <p:spPr>
          <a:xfrm>
            <a:off x="3857129" y="5068764"/>
            <a:ext cx="303372" cy="1403240"/>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1" name="Straight Connector 60"/>
          <p:cNvCxnSpPr/>
          <p:nvPr/>
        </p:nvCxnSpPr>
        <p:spPr>
          <a:xfrm>
            <a:off x="3834513" y="530023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a:off x="3864590" y="55547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a:off x="3861713" y="58279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a:off x="3858836" y="60838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3873212" y="62879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6" name="Rectangle 65"/>
          <p:cNvSpPr/>
          <p:nvPr/>
        </p:nvSpPr>
        <p:spPr>
          <a:xfrm>
            <a:off x="4745497" y="5068764"/>
            <a:ext cx="303372" cy="1403240"/>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7" name="Straight Connector 66"/>
          <p:cNvCxnSpPr/>
          <p:nvPr/>
        </p:nvCxnSpPr>
        <p:spPr>
          <a:xfrm>
            <a:off x="4724418" y="5298825"/>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4752958" y="55547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a:off x="4750081" y="58279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a:off x="4747204" y="60838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4761580" y="62879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2" name="Rectangle 71"/>
          <p:cNvSpPr/>
          <p:nvPr/>
        </p:nvSpPr>
        <p:spPr>
          <a:xfrm>
            <a:off x="5614429" y="5068764"/>
            <a:ext cx="303372" cy="1403240"/>
          </a:xfrm>
          <a:prstGeom prst="rect">
            <a:avLst/>
          </a:prstGeom>
          <a:solidFill>
            <a:srgbClr val="604A7B"/>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3" name="Straight Connector 72"/>
          <p:cNvCxnSpPr/>
          <p:nvPr/>
        </p:nvCxnSpPr>
        <p:spPr>
          <a:xfrm>
            <a:off x="5596873" y="5288630"/>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a:off x="5621890" y="5554742"/>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5619013" y="5827913"/>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5616136" y="6083831"/>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5630512" y="6287990"/>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78" name="Picture 77"/>
          <p:cNvPicPr>
            <a:picLocks noChangeAspect="1"/>
          </p:cNvPicPr>
          <p:nvPr/>
        </p:nvPicPr>
        <p:blipFill>
          <a:blip r:embed="rId6"/>
          <a:stretch>
            <a:fillRect/>
          </a:stretch>
        </p:blipFill>
        <p:spPr>
          <a:xfrm>
            <a:off x="3411897" y="6355028"/>
            <a:ext cx="197182" cy="498433"/>
          </a:xfrm>
          <a:prstGeom prst="rect">
            <a:avLst/>
          </a:prstGeom>
        </p:spPr>
      </p:pic>
      <p:pic>
        <p:nvPicPr>
          <p:cNvPr id="79" name="Picture 78"/>
          <p:cNvPicPr>
            <a:picLocks noChangeAspect="1"/>
          </p:cNvPicPr>
          <p:nvPr/>
        </p:nvPicPr>
        <p:blipFill>
          <a:blip r:embed="rId6"/>
          <a:stretch>
            <a:fillRect/>
          </a:stretch>
        </p:blipFill>
        <p:spPr>
          <a:xfrm>
            <a:off x="4386583" y="6360809"/>
            <a:ext cx="197182" cy="498433"/>
          </a:xfrm>
          <a:prstGeom prst="rect">
            <a:avLst/>
          </a:prstGeom>
        </p:spPr>
      </p:pic>
      <p:pic>
        <p:nvPicPr>
          <p:cNvPr id="80" name="Picture 79"/>
          <p:cNvPicPr>
            <a:picLocks noChangeAspect="1"/>
          </p:cNvPicPr>
          <p:nvPr/>
        </p:nvPicPr>
        <p:blipFill>
          <a:blip r:embed="rId6"/>
          <a:stretch>
            <a:fillRect/>
          </a:stretch>
        </p:blipFill>
        <p:spPr>
          <a:xfrm>
            <a:off x="5237074" y="6324347"/>
            <a:ext cx="197182" cy="498433"/>
          </a:xfrm>
          <a:prstGeom prst="rect">
            <a:avLst/>
          </a:prstGeom>
        </p:spPr>
      </p:pic>
      <p:pic>
        <p:nvPicPr>
          <p:cNvPr id="81" name="Picture 80"/>
          <p:cNvPicPr>
            <a:picLocks noChangeAspect="1"/>
          </p:cNvPicPr>
          <p:nvPr/>
        </p:nvPicPr>
        <p:blipFill>
          <a:blip r:embed="rId3"/>
          <a:stretch>
            <a:fillRect/>
          </a:stretch>
        </p:blipFill>
        <p:spPr>
          <a:xfrm>
            <a:off x="6690441" y="5323136"/>
            <a:ext cx="1068804" cy="645782"/>
          </a:xfrm>
          <a:prstGeom prst="rect">
            <a:avLst/>
          </a:prstGeom>
        </p:spPr>
      </p:pic>
      <p:sp>
        <p:nvSpPr>
          <p:cNvPr id="82" name="Rectangle 81"/>
          <p:cNvSpPr/>
          <p:nvPr/>
        </p:nvSpPr>
        <p:spPr>
          <a:xfrm>
            <a:off x="8624969" y="4895728"/>
            <a:ext cx="303372" cy="1403240"/>
          </a:xfrm>
          <a:prstGeom prst="rect">
            <a:avLst/>
          </a:prstGeom>
          <a:solidFill>
            <a:srgbClr val="E661FF"/>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3" name="Straight Connector 82"/>
          <p:cNvCxnSpPr/>
          <p:nvPr/>
        </p:nvCxnSpPr>
        <p:spPr>
          <a:xfrm>
            <a:off x="8617063" y="5139397"/>
            <a:ext cx="308195" cy="313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8632430" y="5381706"/>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8629550" y="5654877"/>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8626676" y="5910795"/>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a:off x="8641052" y="6114954"/>
            <a:ext cx="288932"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88" name="Picture 87"/>
          <p:cNvPicPr>
            <a:picLocks noChangeAspect="1"/>
          </p:cNvPicPr>
          <p:nvPr/>
        </p:nvPicPr>
        <p:blipFill>
          <a:blip r:embed="rId7"/>
          <a:stretch>
            <a:fillRect/>
          </a:stretch>
        </p:blipFill>
        <p:spPr>
          <a:xfrm>
            <a:off x="278826" y="5381706"/>
            <a:ext cx="2130334" cy="621095"/>
          </a:xfrm>
          <a:prstGeom prst="rect">
            <a:avLst/>
          </a:prstGeom>
        </p:spPr>
      </p:pic>
      <p:pic>
        <p:nvPicPr>
          <p:cNvPr id="89" name="Picture 88"/>
          <p:cNvPicPr>
            <a:picLocks noChangeAspect="1"/>
          </p:cNvPicPr>
          <p:nvPr/>
        </p:nvPicPr>
        <p:blipFill>
          <a:blip r:embed="rId8"/>
          <a:stretch>
            <a:fillRect/>
          </a:stretch>
        </p:blipFill>
        <p:spPr>
          <a:xfrm>
            <a:off x="2354485" y="3037982"/>
            <a:ext cx="529088" cy="529088"/>
          </a:xfrm>
          <a:prstGeom prst="rect">
            <a:avLst/>
          </a:prstGeom>
        </p:spPr>
      </p:pic>
      <p:pic>
        <p:nvPicPr>
          <p:cNvPr id="90" name="Picture 89"/>
          <p:cNvPicPr>
            <a:picLocks noChangeAspect="1"/>
          </p:cNvPicPr>
          <p:nvPr/>
        </p:nvPicPr>
        <p:blipFill>
          <a:blip r:embed="rId8"/>
          <a:stretch>
            <a:fillRect/>
          </a:stretch>
        </p:blipFill>
        <p:spPr>
          <a:xfrm>
            <a:off x="3489730" y="3019207"/>
            <a:ext cx="529088" cy="529088"/>
          </a:xfrm>
          <a:prstGeom prst="rect">
            <a:avLst/>
          </a:prstGeom>
        </p:spPr>
      </p:pic>
      <p:pic>
        <p:nvPicPr>
          <p:cNvPr id="91" name="Picture 90"/>
          <p:cNvPicPr>
            <a:picLocks noChangeAspect="1"/>
          </p:cNvPicPr>
          <p:nvPr/>
        </p:nvPicPr>
        <p:blipFill>
          <a:blip r:embed="rId8"/>
          <a:stretch>
            <a:fillRect/>
          </a:stretch>
        </p:blipFill>
        <p:spPr>
          <a:xfrm>
            <a:off x="4573713" y="3006045"/>
            <a:ext cx="529088" cy="529088"/>
          </a:xfrm>
          <a:prstGeom prst="rect">
            <a:avLst/>
          </a:prstGeom>
        </p:spPr>
      </p:pic>
      <p:sp>
        <p:nvSpPr>
          <p:cNvPr id="94" name="Rectangle 93"/>
          <p:cNvSpPr/>
          <p:nvPr/>
        </p:nvSpPr>
        <p:spPr>
          <a:xfrm>
            <a:off x="161892" y="2044124"/>
            <a:ext cx="3412681" cy="553998"/>
          </a:xfrm>
          <a:prstGeom prst="rect">
            <a:avLst/>
          </a:prstGeom>
          <a:solidFill>
            <a:schemeClr val="bg1"/>
          </a:solidFill>
          <a:ln w="38100">
            <a:solidFill>
              <a:schemeClr val="tx1"/>
            </a:solidFill>
          </a:ln>
        </p:spPr>
        <p:txBody>
          <a:bodyPr wrap="square">
            <a:spAutoFit/>
          </a:bodyPr>
          <a:lstStyle/>
          <a:p>
            <a:pPr algn="ctr"/>
            <a:r>
              <a:rPr lang="en-US" sz="3000">
                <a:solidFill>
                  <a:schemeClr val="accent4">
                    <a:lumMod val="50000"/>
                  </a:schemeClr>
                </a:solidFill>
                <a:latin typeface="Comic Sans MS" charset="0"/>
                <a:ea typeface="Comic Sans MS" charset="0"/>
                <a:cs typeface="Comic Sans MS" charset="0"/>
              </a:rPr>
              <a:t>a</a:t>
            </a:r>
            <a:r>
              <a:rPr lang="en-US" sz="3000" smtClean="0">
                <a:solidFill>
                  <a:schemeClr val="accent4">
                    <a:lumMod val="50000"/>
                  </a:schemeClr>
                </a:solidFill>
                <a:latin typeface="Comic Sans MS" charset="0"/>
                <a:ea typeface="Comic Sans MS" charset="0"/>
                <a:cs typeface="Comic Sans MS" charset="0"/>
              </a:rPr>
              <a:t>ddition</a:t>
            </a:r>
            <a:endParaRPr lang="en-US" sz="3000" dirty="0">
              <a:solidFill>
                <a:schemeClr val="accent4">
                  <a:lumMod val="50000"/>
                </a:schemeClr>
              </a:solidFill>
              <a:latin typeface="Comic Sans MS" charset="0"/>
              <a:ea typeface="Comic Sans MS" charset="0"/>
              <a:cs typeface="Comic Sans MS" charset="0"/>
            </a:endParaRPr>
          </a:p>
        </p:txBody>
      </p:sp>
      <p:sp>
        <p:nvSpPr>
          <p:cNvPr id="95" name="Rectangle 94"/>
          <p:cNvSpPr/>
          <p:nvPr/>
        </p:nvSpPr>
        <p:spPr>
          <a:xfrm>
            <a:off x="278826" y="4285542"/>
            <a:ext cx="5228756" cy="553998"/>
          </a:xfrm>
          <a:prstGeom prst="rect">
            <a:avLst/>
          </a:prstGeom>
          <a:solidFill>
            <a:schemeClr val="bg1"/>
          </a:solidFill>
          <a:ln w="38100">
            <a:solidFill>
              <a:schemeClr val="tx1"/>
            </a:solidFill>
          </a:ln>
        </p:spPr>
        <p:txBody>
          <a:bodyPr wrap="square">
            <a:spAutoFit/>
          </a:bodyPr>
          <a:lstStyle/>
          <a:p>
            <a:pPr algn="ctr"/>
            <a:r>
              <a:rPr lang="en-US" sz="3000" smtClean="0">
                <a:solidFill>
                  <a:schemeClr val="accent4">
                    <a:lumMod val="50000"/>
                  </a:schemeClr>
                </a:solidFill>
                <a:latin typeface="Comic Sans MS" charset="0"/>
                <a:ea typeface="Comic Sans MS" charset="0"/>
                <a:cs typeface="Comic Sans MS" charset="0"/>
              </a:rPr>
              <a:t>recurrent neural network</a:t>
            </a:r>
            <a:endParaRPr lang="en-US" sz="3000" dirty="0">
              <a:solidFill>
                <a:schemeClr val="accent4">
                  <a:lumMod val="50000"/>
                </a:schemeClr>
              </a:solidFill>
              <a:latin typeface="Comic Sans MS" charset="0"/>
              <a:ea typeface="Comic Sans MS" charset="0"/>
              <a:cs typeface="Comic Sans MS" charset="0"/>
            </a:endParaRPr>
          </a:p>
        </p:txBody>
      </p:sp>
      <p:pic>
        <p:nvPicPr>
          <p:cNvPr id="3" name="Picture 2"/>
          <p:cNvPicPr>
            <a:picLocks noChangeAspect="1"/>
          </p:cNvPicPr>
          <p:nvPr/>
        </p:nvPicPr>
        <p:blipFill>
          <a:blip r:embed="rId9"/>
          <a:stretch>
            <a:fillRect/>
          </a:stretch>
        </p:blipFill>
        <p:spPr>
          <a:xfrm>
            <a:off x="5116972" y="515175"/>
            <a:ext cx="426683" cy="670503"/>
          </a:xfrm>
          <a:prstGeom prst="rect">
            <a:avLst/>
          </a:prstGeom>
        </p:spPr>
      </p:pic>
    </p:spTree>
    <p:extLst>
      <p:ext uri="{BB962C8B-B14F-4D97-AF65-F5344CB8AC3E}">
        <p14:creationId xmlns:p14="http://schemas.microsoft.com/office/powerpoint/2010/main" val="6166355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47384" y="523612"/>
            <a:ext cx="6829063"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solidFill>
                  <a:srgbClr val="002060"/>
                </a:solidFill>
              </a:rPr>
              <a:t> </a:t>
            </a:r>
            <a:endParaRPr lang="en-US" sz="8000" dirty="0">
              <a:solidFill>
                <a:srgbClr val="002060"/>
              </a:solidFill>
            </a:endParaRPr>
          </a:p>
        </p:txBody>
      </p:sp>
      <p:sp>
        <p:nvSpPr>
          <p:cNvPr id="5" name="TextBox 4"/>
          <p:cNvSpPr txBox="1"/>
          <p:nvPr/>
        </p:nvSpPr>
        <p:spPr>
          <a:xfrm>
            <a:off x="1196235" y="3893686"/>
            <a:ext cx="7501809"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 </a:t>
            </a:r>
            <a:r>
              <a:rPr lang="en-US" sz="8000" dirty="0" err="1" smtClean="0">
                <a:solidFill>
                  <a:schemeClr val="accent5">
                    <a:lumMod val="75000"/>
                  </a:schemeClr>
                </a:solidFill>
              </a:rPr>
              <a:t>achiev</a:t>
            </a:r>
            <a:r>
              <a:rPr lang="en-US" sz="8000" dirty="0" smtClean="0">
                <a:solidFill>
                  <a:schemeClr val="accent5">
                    <a:lumMod val="75000"/>
                  </a:schemeClr>
                </a:solidFill>
              </a:rPr>
              <a:t> </a:t>
            </a:r>
            <a:r>
              <a:rPr lang="en-US" sz="8000" dirty="0" err="1" smtClean="0">
                <a:solidFill>
                  <a:schemeClr val="accent3">
                    <a:lumMod val="75000"/>
                  </a:schemeClr>
                </a:solidFill>
              </a:rPr>
              <a:t>abil</a:t>
            </a:r>
            <a:r>
              <a:rPr lang="en-US" sz="8000" dirty="0" smtClean="0">
                <a:solidFill>
                  <a:schemeClr val="accent3">
                    <a:lumMod val="75000"/>
                  </a:schemeClr>
                </a:solidFill>
              </a:rPr>
              <a:t>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cxnSp>
        <p:nvCxnSpPr>
          <p:cNvPr id="3" name="Straight Arrow Connector 2"/>
          <p:cNvCxnSpPr/>
          <p:nvPr/>
        </p:nvCxnSpPr>
        <p:spPr>
          <a:xfrm>
            <a:off x="4610406" y="1847051"/>
            <a:ext cx="0" cy="2046635"/>
          </a:xfrm>
          <a:prstGeom prst="straightConnector1">
            <a:avLst/>
          </a:prstGeom>
          <a:ln w="190500">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845586" y="2318656"/>
            <a:ext cx="2477601" cy="861774"/>
          </a:xfrm>
          <a:prstGeom prst="rect">
            <a:avLst/>
          </a:prstGeom>
          <a:noFill/>
        </p:spPr>
        <p:txBody>
          <a:bodyPr wrap="none" rtlCol="0">
            <a:spAutoFit/>
          </a:bodyPr>
          <a:lstStyle/>
          <a:p>
            <a:r>
              <a:rPr lang="en-US" sz="5000" dirty="0" smtClean="0"/>
              <a:t>Segment</a:t>
            </a:r>
            <a:endParaRPr lang="en-US" sz="5000" dirty="0"/>
          </a:p>
        </p:txBody>
      </p:sp>
    </p:spTree>
    <p:custDataLst>
      <p:tags r:id="rId1"/>
    </p:custDataLst>
    <p:extLst>
      <p:ext uri="{BB962C8B-B14F-4D97-AF65-F5344CB8AC3E}">
        <p14:creationId xmlns:p14="http://schemas.microsoft.com/office/powerpoint/2010/main" val="1726793538"/>
      </p:ext>
    </p:extLst>
  </p:cSld>
  <p:clrMapOvr>
    <a:masterClrMapping/>
  </p:clrMapOvr>
  <mc:AlternateContent xmlns:mc="http://schemas.openxmlformats.org/markup-compatibility/2006" xmlns:p14="http://schemas.microsoft.com/office/powerpoint/2010/main">
    <mc:Choice Requires="p14">
      <p:transition spd="slow" p14:dur="2000" advTm="13305"/>
    </mc:Choice>
    <mc:Fallback xmlns="">
      <p:transition spd="slow" advTm="133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Experiment 2: English Results</a:t>
            </a:r>
            <a:endParaRPr lang="en-US" dirty="0"/>
          </a:p>
        </p:txBody>
      </p:sp>
      <p:graphicFrame>
        <p:nvGraphicFramePr>
          <p:cNvPr id="5" name="Chart 4"/>
          <p:cNvGraphicFramePr/>
          <p:nvPr>
            <p:extLst>
              <p:ext uri="{D42A27DB-BD31-4B8C-83A1-F6EECF244321}">
                <p14:modId xmlns:p14="http://schemas.microsoft.com/office/powerpoint/2010/main" val="1707446527"/>
              </p:ext>
            </p:extLst>
          </p:nvPr>
        </p:nvGraphicFramePr>
        <p:xfrm>
          <a:off x="1035169" y="1417637"/>
          <a:ext cx="7263441" cy="4586347"/>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p:cNvSpPr txBox="1"/>
          <p:nvPr/>
        </p:nvSpPr>
        <p:spPr>
          <a:xfrm rot="16200000">
            <a:off x="-458737" y="2617328"/>
            <a:ext cx="2211432" cy="769441"/>
          </a:xfrm>
          <a:prstGeom prst="rect">
            <a:avLst/>
          </a:prstGeom>
          <a:solidFill>
            <a:schemeClr val="bg1"/>
          </a:solidFill>
        </p:spPr>
        <p:txBody>
          <a:bodyPr wrap="square" rtlCol="0">
            <a:spAutoFit/>
          </a:bodyPr>
          <a:lstStyle/>
          <a:p>
            <a:pPr algn="ctr"/>
            <a:r>
              <a:rPr lang="en-US" sz="2200" dirty="0" smtClean="0">
                <a:solidFill>
                  <a:srgbClr val="595959"/>
                </a:solidFill>
                <a:ea typeface="Calibri" charset="0"/>
                <a:cs typeface="Calibri" charset="0"/>
              </a:rPr>
              <a:t>Cosine Similarity</a:t>
            </a:r>
          </a:p>
          <a:p>
            <a:pPr algn="ctr"/>
            <a:r>
              <a:rPr lang="en-US" sz="2200" dirty="0" smtClean="0">
                <a:solidFill>
                  <a:srgbClr val="595959"/>
                </a:solidFill>
                <a:ea typeface="Calibri" charset="0"/>
                <a:cs typeface="Calibri" charset="0"/>
              </a:rPr>
              <a:t>to Gold Vectors</a:t>
            </a:r>
            <a:endParaRPr lang="en-US" sz="2200" dirty="0">
              <a:solidFill>
                <a:srgbClr val="595959"/>
              </a:solidFill>
              <a:ea typeface="Calibri" charset="0"/>
              <a:cs typeface="Calibri" charset="0"/>
            </a:endParaRPr>
          </a:p>
        </p:txBody>
      </p:sp>
    </p:spTree>
    <p:extLst>
      <p:ext uri="{BB962C8B-B14F-4D97-AF65-F5344CB8AC3E}">
        <p14:creationId xmlns:p14="http://schemas.microsoft.com/office/powerpoint/2010/main" val="3304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3" categoryIdx="-3" bldStep="gridLegend"/>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graphicEl>
                                              <a:chart seriesIdx="0" categoryIdx="-4" bldStep="series"/>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graphicEl>
                                              <a:chart seriesIdx="1" categoryIdx="-4" bldStep="series"/>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graphicEl>
                                              <a:chart seriesIdx="2" categoryIdx="-4" bldStep="series"/>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Chart bld="series"/>
        </p:bldSub>
      </p:bldGraphic>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9781" y="274638"/>
            <a:ext cx="8747185" cy="1143000"/>
          </a:xfrm>
        </p:spPr>
        <p:txBody>
          <a:bodyPr>
            <a:normAutofit fontScale="90000"/>
          </a:bodyPr>
          <a:lstStyle/>
          <a:p>
            <a:r>
              <a:rPr lang="en-US" dirty="0" smtClean="0"/>
              <a:t>Experiment 3: Derivational Coherence</a:t>
            </a:r>
            <a:endParaRPr lang="en-US" dirty="0"/>
          </a:p>
        </p:txBody>
      </p:sp>
      <p:sp>
        <p:nvSpPr>
          <p:cNvPr id="3" name="Content Placeholder 2"/>
          <p:cNvSpPr>
            <a:spLocks noGrp="1"/>
          </p:cNvSpPr>
          <p:nvPr>
            <p:ph idx="1"/>
          </p:nvPr>
        </p:nvSpPr>
        <p:spPr>
          <a:xfrm>
            <a:off x="558377" y="1318846"/>
            <a:ext cx="8229600" cy="4525963"/>
          </a:xfrm>
        </p:spPr>
        <p:txBody>
          <a:bodyPr>
            <a:normAutofit/>
          </a:bodyPr>
          <a:lstStyle/>
          <a:p>
            <a:r>
              <a:rPr lang="en-US" sz="2800" dirty="0" smtClean="0"/>
              <a:t>Which English affixes are the most semantically coherent?</a:t>
            </a:r>
          </a:p>
          <a:p>
            <a:r>
              <a:rPr lang="en-US" sz="2800" dirty="0" smtClean="0"/>
              <a:t>How does this relate to morphological productivity?</a:t>
            </a:r>
          </a:p>
          <a:p>
            <a:pPr lvl="1"/>
            <a:endParaRPr lang="en-US" dirty="0" smtClean="0"/>
          </a:p>
        </p:txBody>
      </p:sp>
      <p:pic>
        <p:nvPicPr>
          <p:cNvPr id="4" name="Picture 3"/>
          <p:cNvPicPr>
            <a:picLocks noChangeAspect="1"/>
          </p:cNvPicPr>
          <p:nvPr/>
        </p:nvPicPr>
        <p:blipFill>
          <a:blip r:embed="rId2"/>
          <a:stretch>
            <a:fillRect/>
          </a:stretch>
        </p:blipFill>
        <p:spPr>
          <a:xfrm>
            <a:off x="702538" y="2853677"/>
            <a:ext cx="7721670" cy="3103674"/>
          </a:xfrm>
          <a:prstGeom prst="rect">
            <a:avLst/>
          </a:prstGeom>
        </p:spPr>
      </p:pic>
    </p:spTree>
    <p:extLst>
      <p:ext uri="{BB962C8B-B14F-4D97-AF65-F5344CB8AC3E}">
        <p14:creationId xmlns:p14="http://schemas.microsoft.com/office/powerpoint/2010/main" val="185579165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a:xfrm>
            <a:off x="457200" y="1600200"/>
            <a:ext cx="8686800" cy="4525963"/>
          </a:xfrm>
        </p:spPr>
        <p:txBody>
          <a:bodyPr/>
          <a:lstStyle/>
          <a:p>
            <a:r>
              <a:rPr lang="en-US" dirty="0" smtClean="0"/>
              <a:t>We presented a joint model of word-form analysis and meaning</a:t>
            </a:r>
          </a:p>
          <a:p>
            <a:endParaRPr lang="en-US" dirty="0"/>
          </a:p>
          <a:p>
            <a:r>
              <a:rPr lang="en-US" dirty="0" smtClean="0"/>
              <a:t>Our model is capable of creating open-vocabulary embedding</a:t>
            </a:r>
          </a:p>
          <a:p>
            <a:endParaRPr lang="en-US" dirty="0" smtClean="0"/>
          </a:p>
          <a:p>
            <a:r>
              <a:rPr lang="en-US" dirty="0" smtClean="0"/>
              <a:t>Empirical validation in three sets of experiments</a:t>
            </a:r>
            <a:endParaRPr lang="en-US" dirty="0"/>
          </a:p>
        </p:txBody>
      </p:sp>
      <p:grpSp>
        <p:nvGrpSpPr>
          <p:cNvPr id="5" name="Group 4"/>
          <p:cNvGrpSpPr/>
          <p:nvPr/>
        </p:nvGrpSpPr>
        <p:grpSpPr>
          <a:xfrm>
            <a:off x="4529796" y="2174361"/>
            <a:ext cx="2307102" cy="415064"/>
            <a:chOff x="2" y="1366370"/>
            <a:chExt cx="9143998" cy="1956633"/>
          </a:xfrm>
        </p:grpSpPr>
        <p:pic>
          <p:nvPicPr>
            <p:cNvPr id="6" name="Picture 5"/>
            <p:cNvPicPr>
              <a:picLocks noChangeAspect="1"/>
            </p:cNvPicPr>
            <p:nvPr/>
          </p:nvPicPr>
          <p:blipFill>
            <a:blip r:embed="rId2"/>
            <a:stretch>
              <a:fillRect/>
            </a:stretch>
          </p:blipFill>
          <p:spPr>
            <a:xfrm>
              <a:off x="2" y="1366370"/>
              <a:ext cx="9143998" cy="1956633"/>
            </a:xfrm>
            <a:prstGeom prst="rect">
              <a:avLst/>
            </a:prstGeom>
          </p:spPr>
        </p:pic>
        <p:pic>
          <p:nvPicPr>
            <p:cNvPr id="7" name="Picture 6"/>
            <p:cNvPicPr>
              <a:picLocks noChangeAspect="1"/>
            </p:cNvPicPr>
            <p:nvPr/>
          </p:nvPicPr>
          <p:blipFill>
            <a:blip r:embed="rId3"/>
            <a:stretch>
              <a:fillRect/>
            </a:stretch>
          </p:blipFill>
          <p:spPr>
            <a:xfrm>
              <a:off x="3799011" y="1993164"/>
              <a:ext cx="669472" cy="809665"/>
            </a:xfrm>
            <a:prstGeom prst="rect">
              <a:avLst/>
            </a:prstGeom>
          </p:spPr>
        </p:pic>
        <p:pic>
          <p:nvPicPr>
            <p:cNvPr id="8" name="Picture 7"/>
            <p:cNvPicPr>
              <a:picLocks noChangeAspect="1"/>
            </p:cNvPicPr>
            <p:nvPr/>
          </p:nvPicPr>
          <p:blipFill>
            <a:blip r:embed="rId4"/>
            <a:stretch>
              <a:fillRect/>
            </a:stretch>
          </p:blipFill>
          <p:spPr>
            <a:xfrm>
              <a:off x="3838902" y="1984358"/>
              <a:ext cx="664928" cy="842079"/>
            </a:xfrm>
            <a:prstGeom prst="rect">
              <a:avLst/>
            </a:prstGeom>
          </p:spPr>
        </p:pic>
        <p:pic>
          <p:nvPicPr>
            <p:cNvPr id="9" name="Picture 8"/>
            <p:cNvPicPr>
              <a:picLocks noChangeAspect="1"/>
            </p:cNvPicPr>
            <p:nvPr/>
          </p:nvPicPr>
          <p:blipFill>
            <a:blip r:embed="rId5"/>
            <a:stretch>
              <a:fillRect/>
            </a:stretch>
          </p:blipFill>
          <p:spPr>
            <a:xfrm>
              <a:off x="3861128" y="2013295"/>
              <a:ext cx="682237" cy="773202"/>
            </a:xfrm>
            <a:prstGeom prst="rect">
              <a:avLst/>
            </a:prstGeom>
          </p:spPr>
        </p:pic>
      </p:grpSp>
      <p:pic>
        <p:nvPicPr>
          <p:cNvPr id="10" name="Picture 9"/>
          <p:cNvPicPr>
            <a:picLocks noChangeAspect="1"/>
          </p:cNvPicPr>
          <p:nvPr/>
        </p:nvPicPr>
        <p:blipFill>
          <a:blip r:embed="rId6"/>
          <a:stretch>
            <a:fillRect/>
          </a:stretch>
        </p:blipFill>
        <p:spPr>
          <a:xfrm>
            <a:off x="4794226" y="3891317"/>
            <a:ext cx="4012150" cy="633497"/>
          </a:xfrm>
          <a:prstGeom prst="rect">
            <a:avLst/>
          </a:prstGeom>
        </p:spPr>
      </p:pic>
    </p:spTree>
    <p:extLst>
      <p:ext uri="{BB962C8B-B14F-4D97-AF65-F5344CB8AC3E}">
        <p14:creationId xmlns:p14="http://schemas.microsoft.com/office/powerpoint/2010/main" val="963656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6500" dirty="0" smtClean="0"/>
              <a:t>Fin</a:t>
            </a:r>
            <a:r>
              <a:rPr lang="en-US" sz="6500" dirty="0"/>
              <a:t>.</a:t>
            </a:r>
            <a:r>
              <a:rPr lang="en-US" sz="6500" dirty="0" smtClean="0"/>
              <a:t/>
            </a:r>
            <a:br>
              <a:rPr lang="en-US" sz="6500" dirty="0" smtClean="0"/>
            </a:br>
            <a:r>
              <a:rPr lang="en-US" sz="6500" dirty="0"/>
              <a:t/>
            </a:r>
            <a:br>
              <a:rPr lang="en-US" sz="6500" dirty="0"/>
            </a:br>
            <a:r>
              <a:rPr lang="en-US" sz="6500" dirty="0" smtClean="0"/>
              <a:t>Thank You!</a:t>
            </a:r>
            <a:endParaRPr lang="en-US" sz="6500" dirty="0"/>
          </a:p>
        </p:txBody>
      </p:sp>
    </p:spTree>
    <p:extLst>
      <p:ext uri="{BB962C8B-B14F-4D97-AF65-F5344CB8AC3E}">
        <p14:creationId xmlns:p14="http://schemas.microsoft.com/office/powerpoint/2010/main" val="1255194464"/>
      </p:ext>
    </p:extLst>
  </p:cSld>
  <p:clrMapOvr>
    <a:masterClrMapping/>
  </p:clrMapOvr>
  <mc:AlternateContent xmlns:mc="http://schemas.openxmlformats.org/markup-compatibility/2006" xmlns:p14="http://schemas.microsoft.com/office/powerpoint/2010/main">
    <mc:Choice Requires="p14">
      <p:transition spd="slow" p14:dur="2000" advTm="907"/>
    </mc:Choice>
    <mc:Fallback xmlns="">
      <p:transition spd="slow" advTm="907"/>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2" y="1366370"/>
            <a:ext cx="9143998" cy="1956633"/>
            <a:chOff x="2" y="1366370"/>
            <a:chExt cx="9143998" cy="1956633"/>
          </a:xfrm>
        </p:grpSpPr>
        <p:pic>
          <p:nvPicPr>
            <p:cNvPr id="5" name="Picture 4"/>
            <p:cNvPicPr>
              <a:picLocks noChangeAspect="1"/>
            </p:cNvPicPr>
            <p:nvPr/>
          </p:nvPicPr>
          <p:blipFill>
            <a:blip r:embed="rId4"/>
            <a:stretch>
              <a:fillRect/>
            </a:stretch>
          </p:blipFill>
          <p:spPr>
            <a:xfrm>
              <a:off x="2" y="1366370"/>
              <a:ext cx="9143998" cy="1956633"/>
            </a:xfrm>
            <a:prstGeom prst="rect">
              <a:avLst/>
            </a:prstGeom>
          </p:spPr>
        </p:pic>
        <p:pic>
          <p:nvPicPr>
            <p:cNvPr id="7" name="Picture 6"/>
            <p:cNvPicPr>
              <a:picLocks noChangeAspect="1"/>
            </p:cNvPicPr>
            <p:nvPr/>
          </p:nvPicPr>
          <p:blipFill>
            <a:blip r:embed="rId5"/>
            <a:stretch>
              <a:fillRect/>
            </a:stretch>
          </p:blipFill>
          <p:spPr>
            <a:xfrm>
              <a:off x="3799011" y="1993164"/>
              <a:ext cx="669472" cy="809665"/>
            </a:xfrm>
            <a:prstGeom prst="rect">
              <a:avLst/>
            </a:prstGeom>
          </p:spPr>
        </p:pic>
        <p:pic>
          <p:nvPicPr>
            <p:cNvPr id="8" name="Picture 7"/>
            <p:cNvPicPr>
              <a:picLocks noChangeAspect="1"/>
            </p:cNvPicPr>
            <p:nvPr/>
          </p:nvPicPr>
          <p:blipFill>
            <a:blip r:embed="rId6"/>
            <a:stretch>
              <a:fillRect/>
            </a:stretch>
          </p:blipFill>
          <p:spPr>
            <a:xfrm>
              <a:off x="3838902" y="1984358"/>
              <a:ext cx="664928" cy="842079"/>
            </a:xfrm>
            <a:prstGeom prst="rect">
              <a:avLst/>
            </a:prstGeom>
          </p:spPr>
        </p:pic>
        <p:pic>
          <p:nvPicPr>
            <p:cNvPr id="9" name="Picture 8"/>
            <p:cNvPicPr>
              <a:picLocks noChangeAspect="1"/>
            </p:cNvPicPr>
            <p:nvPr/>
          </p:nvPicPr>
          <p:blipFill>
            <a:blip r:embed="rId7"/>
            <a:stretch>
              <a:fillRect/>
            </a:stretch>
          </p:blipFill>
          <p:spPr>
            <a:xfrm>
              <a:off x="3861128" y="2013295"/>
              <a:ext cx="682237" cy="773202"/>
            </a:xfrm>
            <a:prstGeom prst="rect">
              <a:avLst/>
            </a:prstGeom>
          </p:spPr>
        </p:pic>
      </p:grpSp>
      <p:sp>
        <p:nvSpPr>
          <p:cNvPr id="22" name="Title 1"/>
          <p:cNvSpPr>
            <a:spLocks noGrp="1"/>
          </p:cNvSpPr>
          <p:nvPr>
            <p:ph type="title"/>
          </p:nvPr>
        </p:nvSpPr>
        <p:spPr>
          <a:xfrm>
            <a:off x="457200" y="274638"/>
            <a:ext cx="8229600" cy="1143000"/>
          </a:xfrm>
        </p:spPr>
        <p:txBody>
          <a:bodyPr/>
          <a:lstStyle/>
          <a:p>
            <a:r>
              <a:rPr lang="en-US" dirty="0" smtClean="0"/>
              <a:t>A Tale of Four Random Variables</a:t>
            </a:r>
            <a:endParaRPr lang="en-US" dirty="0"/>
          </a:p>
        </p:txBody>
      </p:sp>
      <p:pic>
        <p:nvPicPr>
          <p:cNvPr id="2" name="Picture 1"/>
          <p:cNvPicPr>
            <a:picLocks noChangeAspect="1"/>
          </p:cNvPicPr>
          <p:nvPr/>
        </p:nvPicPr>
        <p:blipFill>
          <a:blip r:embed="rId8"/>
          <a:stretch>
            <a:fillRect/>
          </a:stretch>
        </p:blipFill>
        <p:spPr>
          <a:xfrm>
            <a:off x="1808018" y="3579668"/>
            <a:ext cx="5527964" cy="3109480"/>
          </a:xfrm>
          <a:prstGeom prst="rect">
            <a:avLst/>
          </a:prstGeom>
        </p:spPr>
      </p:pic>
    </p:spTree>
    <p:custDataLst>
      <p:tags r:id="rId1"/>
    </p:custDataLst>
    <p:extLst>
      <p:ext uri="{BB962C8B-B14F-4D97-AF65-F5344CB8AC3E}">
        <p14:creationId xmlns:p14="http://schemas.microsoft.com/office/powerpoint/2010/main" val="17140758"/>
      </p:ext>
    </p:extLst>
  </p:cSld>
  <p:clrMapOvr>
    <a:masterClrMapping/>
  </p:clrMapOvr>
  <mc:AlternateContent xmlns:mc="http://schemas.openxmlformats.org/markup-compatibility/2006" xmlns:p14="http://schemas.microsoft.com/office/powerpoint/2010/main">
    <mc:Choice Requires="p14">
      <p:transition spd="slow" p14:dur="2000" advTm="21456"/>
    </mc:Choice>
    <mc:Fallback xmlns="">
      <p:transition spd="slow" advTm="21456"/>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Joint Architecture</a:t>
            </a:r>
            <a:endParaRPr lang="en-US" dirty="0"/>
          </a:p>
        </p:txBody>
      </p:sp>
      <p:pic>
        <p:nvPicPr>
          <p:cNvPr id="4" name="Picture 3"/>
          <p:cNvPicPr>
            <a:picLocks noChangeAspect="1"/>
          </p:cNvPicPr>
          <p:nvPr/>
        </p:nvPicPr>
        <p:blipFill>
          <a:blip r:embed="rId2"/>
          <a:stretch>
            <a:fillRect/>
          </a:stretch>
        </p:blipFill>
        <p:spPr>
          <a:xfrm>
            <a:off x="810883" y="1417638"/>
            <a:ext cx="7522234" cy="4612117"/>
          </a:xfrm>
          <a:prstGeom prst="rect">
            <a:avLst/>
          </a:prstGeom>
        </p:spPr>
      </p:pic>
      <p:sp>
        <p:nvSpPr>
          <p:cNvPr id="3" name="Rectangle 2"/>
          <p:cNvSpPr/>
          <p:nvPr/>
        </p:nvSpPr>
        <p:spPr>
          <a:xfrm>
            <a:off x="1293963" y="3381556"/>
            <a:ext cx="7608498" cy="32780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t>
            </a:r>
            <a:endParaRPr lang="en-US" dirty="0"/>
          </a:p>
        </p:txBody>
      </p:sp>
      <p:sp>
        <p:nvSpPr>
          <p:cNvPr id="5" name="Rectangle 4"/>
          <p:cNvSpPr/>
          <p:nvPr/>
        </p:nvSpPr>
        <p:spPr>
          <a:xfrm>
            <a:off x="4071669" y="1150110"/>
            <a:ext cx="4796286" cy="48796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293963" y="2560638"/>
            <a:ext cx="7608498" cy="32780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mtClean="0"/>
              <a:t>`</a:t>
            </a:r>
            <a:endParaRPr lang="en-US"/>
          </a:p>
        </p:txBody>
      </p:sp>
    </p:spTree>
    <p:extLst>
      <p:ext uri="{BB962C8B-B14F-4D97-AF65-F5344CB8AC3E}">
        <p14:creationId xmlns:p14="http://schemas.microsoft.com/office/powerpoint/2010/main" val="121941902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384048" y="274638"/>
            <a:ext cx="8375904" cy="1143000"/>
          </a:xfrm>
        </p:spPr>
        <p:txBody>
          <a:bodyPr>
            <a:normAutofit fontScale="90000"/>
          </a:bodyPr>
          <a:lstStyle/>
          <a:p>
            <a:r>
              <a:rPr lang="en-US" dirty="0"/>
              <a:t>Open Vocabulary Word </a:t>
            </a:r>
            <a:r>
              <a:rPr lang="en-US" dirty="0" err="1"/>
              <a:t>Embeddings</a:t>
            </a:r>
            <a:r>
              <a:rPr lang="en-US" dirty="0"/>
              <a:t>!</a:t>
            </a:r>
          </a:p>
        </p:txBody>
      </p:sp>
      <p:sp>
        <p:nvSpPr>
          <p:cNvPr id="3" name="Content Placeholder 2"/>
          <p:cNvSpPr>
            <a:spLocks noGrp="1"/>
          </p:cNvSpPr>
          <p:nvPr>
            <p:ph idx="1"/>
          </p:nvPr>
        </p:nvSpPr>
        <p:spPr/>
        <p:txBody>
          <a:bodyPr/>
          <a:lstStyle/>
          <a:p>
            <a:r>
              <a:rPr lang="en-US" dirty="0" smtClean="0"/>
              <a:t>Morphological solutions to your OOV problem</a:t>
            </a:r>
            <a:endParaRPr lang="en-US" dirty="0"/>
          </a:p>
        </p:txBody>
      </p:sp>
      <p:pic>
        <p:nvPicPr>
          <p:cNvPr id="5" name="Picture 4"/>
          <p:cNvPicPr>
            <a:picLocks noChangeAspect="1"/>
          </p:cNvPicPr>
          <p:nvPr/>
        </p:nvPicPr>
        <p:blipFill>
          <a:blip r:embed="rId3"/>
          <a:stretch>
            <a:fillRect/>
          </a:stretch>
        </p:blipFill>
        <p:spPr>
          <a:xfrm>
            <a:off x="384048" y="2891497"/>
            <a:ext cx="8375904" cy="1322511"/>
          </a:xfrm>
          <a:prstGeom prst="rect">
            <a:avLst/>
          </a:prstGeom>
        </p:spPr>
      </p:pic>
    </p:spTree>
    <p:extLst>
      <p:ext uri="{BB962C8B-B14F-4D97-AF65-F5344CB8AC3E}">
        <p14:creationId xmlns:p14="http://schemas.microsoft.com/office/powerpoint/2010/main" val="179367211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 </a:t>
            </a:r>
            <a:endParaRPr lang="en-US" dirty="0"/>
          </a:p>
        </p:txBody>
      </p:sp>
      <p:sp>
        <p:nvSpPr>
          <p:cNvPr id="3" name="Content Placeholder 2"/>
          <p:cNvSpPr>
            <a:spLocks noGrp="1"/>
          </p:cNvSpPr>
          <p:nvPr>
            <p:ph idx="1"/>
          </p:nvPr>
        </p:nvSpPr>
        <p:spPr>
          <a:xfrm>
            <a:off x="231797" y="1417638"/>
            <a:ext cx="8229600" cy="4525963"/>
          </a:xfrm>
        </p:spPr>
        <p:txBody>
          <a:bodyPr/>
          <a:lstStyle/>
          <a:p>
            <a:r>
              <a:rPr lang="en-US" dirty="0" smtClean="0"/>
              <a:t>Deterministic composition function</a:t>
            </a:r>
            <a:endParaRPr lang="en-US" dirty="0"/>
          </a:p>
        </p:txBody>
      </p:sp>
      <p:pic>
        <p:nvPicPr>
          <p:cNvPr id="4" name="Picture 3"/>
          <p:cNvPicPr>
            <a:picLocks noChangeAspect="1"/>
          </p:cNvPicPr>
          <p:nvPr/>
        </p:nvPicPr>
        <p:blipFill>
          <a:blip r:embed="rId2"/>
          <a:stretch>
            <a:fillRect/>
          </a:stretch>
        </p:blipFill>
        <p:spPr>
          <a:xfrm>
            <a:off x="4899804" y="567396"/>
            <a:ext cx="810882" cy="687103"/>
          </a:xfrm>
          <a:prstGeom prst="rect">
            <a:avLst/>
          </a:prstGeom>
        </p:spPr>
      </p:pic>
      <p:sp>
        <p:nvSpPr>
          <p:cNvPr id="5" name="TextBox 4"/>
          <p:cNvSpPr txBox="1"/>
          <p:nvPr/>
        </p:nvSpPr>
        <p:spPr>
          <a:xfrm>
            <a:off x="2950235" y="1976031"/>
            <a:ext cx="6025370" cy="861774"/>
          </a:xfrm>
          <a:prstGeom prst="rect">
            <a:avLst/>
          </a:prstGeom>
          <a:noFill/>
        </p:spPr>
        <p:txBody>
          <a:bodyPr wrap="square" rtlCol="0">
            <a:spAutoFit/>
          </a:bodyPr>
          <a:lstStyle/>
          <a:p>
            <a:r>
              <a:rPr lang="en-US" sz="5000" dirty="0" smtClean="0">
                <a:solidFill>
                  <a:schemeClr val="accent2">
                    <a:lumMod val="75000"/>
                  </a:schemeClr>
                </a:solidFill>
              </a:rPr>
              <a:t>     un</a:t>
            </a:r>
            <a:r>
              <a:rPr lang="en-US" sz="5000" dirty="0" smtClean="0">
                <a:solidFill>
                  <a:schemeClr val="accent6">
                    <a:lumMod val="75000"/>
                  </a:schemeClr>
                </a:solidFill>
              </a:rPr>
              <a:t> </a:t>
            </a:r>
            <a:r>
              <a:rPr lang="en-US" sz="5000" dirty="0" smtClean="0">
                <a:solidFill>
                  <a:schemeClr val="accent5">
                    <a:lumMod val="75000"/>
                  </a:schemeClr>
                </a:solidFill>
              </a:rPr>
              <a:t>achieve</a:t>
            </a:r>
            <a:r>
              <a:rPr lang="en-US" sz="5000" dirty="0" smtClean="0">
                <a:solidFill>
                  <a:schemeClr val="accent6">
                    <a:lumMod val="75000"/>
                  </a:schemeClr>
                </a:solidFill>
              </a:rPr>
              <a:t> </a:t>
            </a:r>
            <a:r>
              <a:rPr lang="en-US" sz="5000" dirty="0" smtClean="0">
                <a:solidFill>
                  <a:schemeClr val="accent3">
                    <a:lumMod val="75000"/>
                  </a:schemeClr>
                </a:solidFill>
              </a:rPr>
              <a:t>able </a:t>
            </a:r>
            <a:r>
              <a:rPr lang="en-US" sz="5000" dirty="0" smtClean="0">
                <a:solidFill>
                  <a:schemeClr val="accent6">
                    <a:lumMod val="75000"/>
                  </a:schemeClr>
                </a:solidFill>
              </a:rPr>
              <a:t> </a:t>
            </a:r>
            <a:r>
              <a:rPr lang="en-US" sz="5000" dirty="0" err="1" smtClean="0">
                <a:solidFill>
                  <a:schemeClr val="accent4">
                    <a:lumMod val="75000"/>
                  </a:schemeClr>
                </a:solidFill>
              </a:rPr>
              <a:t>ity</a:t>
            </a:r>
            <a:r>
              <a:rPr lang="en-US" sz="5000" dirty="0" smtClean="0">
                <a:solidFill>
                  <a:schemeClr val="accent4">
                    <a:lumMod val="75000"/>
                  </a:schemeClr>
                </a:solidFill>
              </a:rPr>
              <a:t> </a:t>
            </a:r>
            <a:endParaRPr lang="en-US" sz="5000" dirty="0">
              <a:solidFill>
                <a:schemeClr val="accent4">
                  <a:lumMod val="75000"/>
                </a:schemeClr>
              </a:solidFill>
            </a:endParaRPr>
          </a:p>
        </p:txBody>
      </p:sp>
      <p:sp>
        <p:nvSpPr>
          <p:cNvPr id="6" name="Rectangle 5"/>
          <p:cNvSpPr/>
          <p:nvPr/>
        </p:nvSpPr>
        <p:spPr>
          <a:xfrm>
            <a:off x="4014992" y="3501894"/>
            <a:ext cx="362303" cy="2572795"/>
          </a:xfrm>
          <a:prstGeom prst="rect">
            <a:avLst/>
          </a:prstGeom>
          <a:solidFill>
            <a:srgbClr val="953634"/>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 name="Straight Connector 6"/>
          <p:cNvCxnSpPr/>
          <p:nvPr/>
        </p:nvCxnSpPr>
        <p:spPr>
          <a:xfrm>
            <a:off x="4014993" y="379731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4029369" y="4087739"/>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3991987" y="4360909"/>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4023616" y="461682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4020739" y="4889998"/>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4017862" y="5145916"/>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4032238" y="5401834"/>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4029361" y="5640499"/>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026484" y="5861911"/>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5328231" y="3494852"/>
            <a:ext cx="362303" cy="2572795"/>
          </a:xfrm>
          <a:prstGeom prst="rect">
            <a:avLst/>
          </a:prstGeom>
          <a:solidFill>
            <a:srgbClr val="38859D"/>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5328232" y="3790273"/>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342608" y="408069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5322479" y="4353867"/>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336855" y="460978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5333978" y="4882956"/>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5331101" y="5138874"/>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5345477" y="539479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5342600" y="563345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5339723" y="5854869"/>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6" name="Rectangle 25"/>
          <p:cNvSpPr/>
          <p:nvPr/>
        </p:nvSpPr>
        <p:spPr>
          <a:xfrm>
            <a:off x="6607014" y="3469835"/>
            <a:ext cx="362303" cy="2572795"/>
          </a:xfrm>
          <a:prstGeom prst="rect">
            <a:avLst/>
          </a:prstGeom>
          <a:solidFill>
            <a:srgbClr val="77933C"/>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7" name="Straight Connector 26"/>
          <p:cNvCxnSpPr/>
          <p:nvPr/>
        </p:nvCxnSpPr>
        <p:spPr>
          <a:xfrm>
            <a:off x="6607015" y="3765256"/>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6621391" y="4055680"/>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6584009" y="4328850"/>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6615638" y="4584768"/>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6612761" y="4857939"/>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6609884" y="511385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6624260" y="536977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6621383" y="5608440"/>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6618506" y="582985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6" name="Rectangle 35"/>
          <p:cNvSpPr/>
          <p:nvPr/>
        </p:nvSpPr>
        <p:spPr>
          <a:xfrm>
            <a:off x="7869761" y="3469835"/>
            <a:ext cx="362303" cy="2572795"/>
          </a:xfrm>
          <a:prstGeom prst="rect">
            <a:avLst/>
          </a:prstGeom>
          <a:solidFill>
            <a:srgbClr val="604A7B"/>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7" name="Straight Connector 36"/>
          <p:cNvCxnSpPr/>
          <p:nvPr/>
        </p:nvCxnSpPr>
        <p:spPr>
          <a:xfrm>
            <a:off x="7869762" y="3765256"/>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7884138" y="4055680"/>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a:xfrm>
            <a:off x="7846756" y="4328850"/>
            <a:ext cx="368064" cy="575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7878385" y="4584768"/>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7875508" y="4857939"/>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7872631" y="511385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7887007" y="5369775"/>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884130" y="5591187"/>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7881253" y="5829852"/>
            <a:ext cx="345058"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47" name="Picture 46"/>
          <p:cNvPicPr>
            <a:picLocks noChangeAspect="1"/>
          </p:cNvPicPr>
          <p:nvPr/>
        </p:nvPicPr>
        <p:blipFill>
          <a:blip r:embed="rId3"/>
          <a:stretch>
            <a:fillRect/>
          </a:stretch>
        </p:blipFill>
        <p:spPr>
          <a:xfrm flipV="1">
            <a:off x="3325591" y="3010980"/>
            <a:ext cx="889000" cy="3810000"/>
          </a:xfrm>
          <a:prstGeom prst="rect">
            <a:avLst/>
          </a:prstGeom>
        </p:spPr>
      </p:pic>
      <p:pic>
        <p:nvPicPr>
          <p:cNvPr id="48" name="Picture 47"/>
          <p:cNvPicPr>
            <a:picLocks noChangeAspect="1"/>
          </p:cNvPicPr>
          <p:nvPr/>
        </p:nvPicPr>
        <p:blipFill>
          <a:blip r:embed="rId4"/>
          <a:stretch>
            <a:fillRect/>
          </a:stretch>
        </p:blipFill>
        <p:spPr>
          <a:xfrm flipV="1">
            <a:off x="8086604" y="2936820"/>
            <a:ext cx="889000" cy="3810000"/>
          </a:xfrm>
          <a:prstGeom prst="rect">
            <a:avLst/>
          </a:prstGeom>
        </p:spPr>
      </p:pic>
      <p:pic>
        <p:nvPicPr>
          <p:cNvPr id="49" name="Picture 48"/>
          <p:cNvPicPr>
            <a:picLocks noChangeAspect="1"/>
          </p:cNvPicPr>
          <p:nvPr/>
        </p:nvPicPr>
        <p:blipFill>
          <a:blip r:embed="rId5"/>
          <a:stretch>
            <a:fillRect/>
          </a:stretch>
        </p:blipFill>
        <p:spPr>
          <a:xfrm>
            <a:off x="4639555" y="5702300"/>
            <a:ext cx="457200" cy="1155700"/>
          </a:xfrm>
          <a:prstGeom prst="rect">
            <a:avLst/>
          </a:prstGeom>
        </p:spPr>
      </p:pic>
      <p:pic>
        <p:nvPicPr>
          <p:cNvPr id="50" name="Picture 49"/>
          <p:cNvPicPr>
            <a:picLocks noChangeAspect="1"/>
          </p:cNvPicPr>
          <p:nvPr/>
        </p:nvPicPr>
        <p:blipFill>
          <a:blip r:embed="rId5"/>
          <a:stretch>
            <a:fillRect/>
          </a:stretch>
        </p:blipFill>
        <p:spPr>
          <a:xfrm>
            <a:off x="5920174" y="5702300"/>
            <a:ext cx="457200" cy="1155700"/>
          </a:xfrm>
          <a:prstGeom prst="rect">
            <a:avLst/>
          </a:prstGeom>
        </p:spPr>
      </p:pic>
      <p:pic>
        <p:nvPicPr>
          <p:cNvPr id="51" name="Picture 50"/>
          <p:cNvPicPr>
            <a:picLocks noChangeAspect="1"/>
          </p:cNvPicPr>
          <p:nvPr/>
        </p:nvPicPr>
        <p:blipFill>
          <a:blip r:embed="rId5"/>
          <a:stretch>
            <a:fillRect/>
          </a:stretch>
        </p:blipFill>
        <p:spPr>
          <a:xfrm>
            <a:off x="7198650" y="5687170"/>
            <a:ext cx="457200" cy="1155700"/>
          </a:xfrm>
          <a:prstGeom prst="rect">
            <a:avLst/>
          </a:prstGeom>
        </p:spPr>
      </p:pic>
      <p:pic>
        <p:nvPicPr>
          <p:cNvPr id="53" name="Picture 52"/>
          <p:cNvPicPr>
            <a:picLocks noChangeAspect="1"/>
          </p:cNvPicPr>
          <p:nvPr/>
        </p:nvPicPr>
        <p:blipFill>
          <a:blip r:embed="rId6"/>
          <a:stretch>
            <a:fillRect/>
          </a:stretch>
        </p:blipFill>
        <p:spPr>
          <a:xfrm>
            <a:off x="1777174" y="3162106"/>
            <a:ext cx="1716113" cy="3441700"/>
          </a:xfrm>
          <a:prstGeom prst="rect">
            <a:avLst/>
          </a:prstGeom>
        </p:spPr>
      </p:pic>
    </p:spTree>
    <p:extLst>
      <p:ext uri="{BB962C8B-B14F-4D97-AF65-F5344CB8AC3E}">
        <p14:creationId xmlns:p14="http://schemas.microsoft.com/office/powerpoint/2010/main" val="20427005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9"/>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3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3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2"/>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33"/>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34"/>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3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6"/>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37"/>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38"/>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39"/>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40"/>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41"/>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2"/>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43"/>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44"/>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45"/>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47"/>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48"/>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49"/>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50"/>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51"/>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53"/>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nodeType="clickEffect">
                                  <p:stCondLst>
                                    <p:cond delay="0"/>
                                  </p:stCondLst>
                                  <p:childTnLst>
                                    <p:set>
                                      <p:cBhvr>
                                        <p:cTn id="102" dur="1" fill="hold">
                                          <p:stCondLst>
                                            <p:cond delay="0"/>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16" grpId="0" animBg="1"/>
      <p:bldP spid="26" grpId="0" animBg="1"/>
      <p:bldP spid="3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047" y="2478995"/>
            <a:ext cx="9407047" cy="1143000"/>
          </a:xfrm>
        </p:spPr>
        <p:txBody>
          <a:bodyPr>
            <a:noAutofit/>
          </a:bodyPr>
          <a:lstStyle/>
          <a:p>
            <a:r>
              <a:rPr lang="en-US" sz="4000" b="1" dirty="0" smtClean="0"/>
              <a:t>Semi-New Idea (NAACL 2016): </a:t>
            </a:r>
            <a:r>
              <a:rPr lang="en-US" sz="4000" dirty="0" smtClean="0"/>
              <a:t>Canonical Morphological Segmentation</a:t>
            </a:r>
            <a:endParaRPr lang="en-US" sz="4000" dirty="0"/>
          </a:p>
        </p:txBody>
      </p:sp>
    </p:spTree>
    <p:extLst>
      <p:ext uri="{BB962C8B-B14F-4D97-AF65-F5344CB8AC3E}">
        <p14:creationId xmlns:p14="http://schemas.microsoft.com/office/powerpoint/2010/main" val="1220699468"/>
      </p:ext>
    </p:extLst>
  </p:cSld>
  <p:clrMapOvr>
    <a:masterClrMapping/>
  </p:clrMapOvr>
  <mc:AlternateContent xmlns:mc="http://schemas.openxmlformats.org/markup-compatibility/2006" xmlns:p14="http://schemas.microsoft.com/office/powerpoint/2010/main">
    <mc:Choice Requires="p14">
      <p:transition spd="slow" p14:dur="2000" advTm="5121"/>
    </mc:Choice>
    <mc:Fallback xmlns="">
      <p:transition spd="slow" advTm="5121"/>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64847" y="52228"/>
            <a:ext cx="6829063" cy="1323439"/>
          </a:xfrm>
          <a:prstGeom prst="rect">
            <a:avLst/>
          </a:prstGeom>
          <a:noFill/>
        </p:spPr>
        <p:txBody>
          <a:bodyPr wrap="square" rtlCol="0">
            <a:spAutoFit/>
          </a:bodyPr>
          <a:lstStyle/>
          <a:p>
            <a:r>
              <a:rPr lang="en-US" sz="8000" dirty="0" err="1" smtClean="0">
                <a:solidFill>
                  <a:srgbClr val="002060"/>
                </a:solidFill>
              </a:rPr>
              <a:t>unachievability</a:t>
            </a:r>
            <a:r>
              <a:rPr lang="en-US" sz="8000" dirty="0" smtClean="0"/>
              <a:t> </a:t>
            </a:r>
            <a:endParaRPr lang="en-US" sz="8000" dirty="0"/>
          </a:p>
        </p:txBody>
      </p:sp>
      <p:sp>
        <p:nvSpPr>
          <p:cNvPr id="5" name="TextBox 4"/>
          <p:cNvSpPr txBox="1"/>
          <p:nvPr/>
        </p:nvSpPr>
        <p:spPr>
          <a:xfrm>
            <a:off x="776615" y="4646755"/>
            <a:ext cx="8143838" cy="1323439"/>
          </a:xfrm>
          <a:prstGeom prst="rect">
            <a:avLst/>
          </a:prstGeom>
          <a:noFill/>
        </p:spPr>
        <p:txBody>
          <a:bodyPr wrap="square" rtlCol="0">
            <a:spAutoFit/>
          </a:bodyPr>
          <a:lstStyle/>
          <a:p>
            <a:r>
              <a:rPr lang="en-US" sz="8000" dirty="0">
                <a:solidFill>
                  <a:schemeClr val="accent2">
                    <a:lumMod val="75000"/>
                  </a:schemeClr>
                </a:solidFill>
              </a:rPr>
              <a:t>u</a:t>
            </a:r>
            <a:r>
              <a:rPr lang="en-US" sz="8000" dirty="0" smtClean="0">
                <a:solidFill>
                  <a:schemeClr val="accent2">
                    <a:lumMod val="75000"/>
                  </a:schemeClr>
                </a:solidFill>
              </a:rPr>
              <a:t>n </a:t>
            </a:r>
            <a:r>
              <a:rPr lang="en-US" sz="8000" dirty="0" smtClean="0">
                <a:solidFill>
                  <a:schemeClr val="accent5">
                    <a:lumMod val="75000"/>
                  </a:schemeClr>
                </a:solidFill>
              </a:rPr>
              <a:t>achieve </a:t>
            </a:r>
            <a:r>
              <a:rPr lang="en-US" sz="8000" dirty="0" smtClean="0">
                <a:solidFill>
                  <a:schemeClr val="accent3">
                    <a:lumMod val="75000"/>
                  </a:schemeClr>
                </a:solidFill>
              </a:rPr>
              <a:t>able </a:t>
            </a:r>
            <a:r>
              <a:rPr lang="en-US" sz="8000" dirty="0" err="1" smtClean="0">
                <a:solidFill>
                  <a:schemeClr val="accent4">
                    <a:lumMod val="75000"/>
                  </a:schemeClr>
                </a:solidFill>
              </a:rPr>
              <a:t>ity</a:t>
            </a:r>
            <a:r>
              <a:rPr lang="en-US" sz="8000" dirty="0" smtClean="0">
                <a:solidFill>
                  <a:schemeClr val="accent4">
                    <a:lumMod val="75000"/>
                  </a:schemeClr>
                </a:solidFill>
              </a:rPr>
              <a:t> </a:t>
            </a:r>
            <a:endParaRPr lang="en-US" sz="8000" dirty="0">
              <a:solidFill>
                <a:schemeClr val="accent4">
                  <a:lumMod val="75000"/>
                </a:schemeClr>
              </a:solidFill>
            </a:endParaRPr>
          </a:p>
        </p:txBody>
      </p:sp>
      <p:sp>
        <p:nvSpPr>
          <p:cNvPr id="12" name="TextBox 11"/>
          <p:cNvSpPr txBox="1"/>
          <p:nvPr/>
        </p:nvSpPr>
        <p:spPr>
          <a:xfrm>
            <a:off x="879157" y="2366102"/>
            <a:ext cx="8143838" cy="1323439"/>
          </a:xfrm>
          <a:prstGeom prst="rect">
            <a:avLst/>
          </a:prstGeom>
          <a:noFill/>
        </p:spPr>
        <p:txBody>
          <a:bodyPr wrap="square" rtlCol="0">
            <a:spAutoFit/>
          </a:bodyPr>
          <a:lstStyle/>
          <a:p>
            <a:r>
              <a:rPr lang="en-US" sz="8000" dirty="0" err="1" smtClean="0">
                <a:solidFill>
                  <a:schemeClr val="accent6">
                    <a:lumMod val="75000"/>
                  </a:schemeClr>
                </a:solidFill>
              </a:rPr>
              <a:t>unachiev</a:t>
            </a:r>
            <a:r>
              <a:rPr lang="en-US" sz="8000" b="1" u="sng" dirty="0" err="1" smtClean="0">
                <a:solidFill>
                  <a:schemeClr val="accent6">
                    <a:lumMod val="50000"/>
                  </a:schemeClr>
                </a:solidFill>
              </a:rPr>
              <a:t>e</a:t>
            </a:r>
            <a:r>
              <a:rPr lang="en-US" sz="8000" dirty="0" err="1" smtClean="0">
                <a:solidFill>
                  <a:schemeClr val="accent6">
                    <a:lumMod val="75000"/>
                  </a:schemeClr>
                </a:solidFill>
              </a:rPr>
              <a:t>ab</a:t>
            </a:r>
            <a:r>
              <a:rPr lang="en-US" sz="8000" b="1" u="sng" dirty="0" err="1" smtClean="0">
                <a:solidFill>
                  <a:schemeClr val="accent6">
                    <a:lumMod val="50000"/>
                  </a:schemeClr>
                </a:solidFill>
              </a:rPr>
              <a:t>le</a:t>
            </a:r>
            <a:r>
              <a:rPr lang="en-US" sz="8000" dirty="0" err="1" smtClean="0">
                <a:solidFill>
                  <a:schemeClr val="accent6">
                    <a:lumMod val="75000"/>
                  </a:schemeClr>
                </a:solidFill>
              </a:rPr>
              <a:t>ity</a:t>
            </a:r>
            <a:r>
              <a:rPr lang="en-US" sz="8000" dirty="0" smtClean="0">
                <a:solidFill>
                  <a:schemeClr val="accent6">
                    <a:lumMod val="75000"/>
                  </a:schemeClr>
                </a:solidFill>
              </a:rPr>
              <a:t> </a:t>
            </a:r>
            <a:endParaRPr lang="en-US" sz="8000" dirty="0">
              <a:solidFill>
                <a:schemeClr val="accent6">
                  <a:lumMod val="75000"/>
                </a:schemeClr>
              </a:solidFill>
            </a:endParaRPr>
          </a:p>
        </p:txBody>
      </p:sp>
      <p:cxnSp>
        <p:nvCxnSpPr>
          <p:cNvPr id="13" name="Straight Arrow Connector 12"/>
          <p:cNvCxnSpPr/>
          <p:nvPr/>
        </p:nvCxnSpPr>
        <p:spPr>
          <a:xfrm>
            <a:off x="4628365" y="3600564"/>
            <a:ext cx="0" cy="1345058"/>
          </a:xfrm>
          <a:prstGeom prst="straightConnector1">
            <a:avLst/>
          </a:prstGeom>
          <a:ln w="190500">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4951076" y="3677088"/>
            <a:ext cx="2477601" cy="861774"/>
          </a:xfrm>
          <a:prstGeom prst="rect">
            <a:avLst/>
          </a:prstGeom>
          <a:noFill/>
        </p:spPr>
        <p:txBody>
          <a:bodyPr wrap="square" rtlCol="0">
            <a:spAutoFit/>
          </a:bodyPr>
          <a:lstStyle/>
          <a:p>
            <a:r>
              <a:rPr lang="en-US" sz="5000" dirty="0" smtClean="0"/>
              <a:t>Segment</a:t>
            </a:r>
            <a:endParaRPr lang="en-US" sz="5000" dirty="0"/>
          </a:p>
        </p:txBody>
      </p:sp>
      <p:cxnSp>
        <p:nvCxnSpPr>
          <p:cNvPr id="18" name="Straight Arrow Connector 17"/>
          <p:cNvCxnSpPr/>
          <p:nvPr/>
        </p:nvCxnSpPr>
        <p:spPr>
          <a:xfrm flipH="1">
            <a:off x="4579378" y="1261360"/>
            <a:ext cx="1" cy="1505423"/>
          </a:xfrm>
          <a:prstGeom prst="straightConnector1">
            <a:avLst/>
          </a:prstGeom>
          <a:ln w="190500">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5047844" y="1308749"/>
            <a:ext cx="2477601" cy="861774"/>
          </a:xfrm>
          <a:prstGeom prst="rect">
            <a:avLst/>
          </a:prstGeom>
          <a:noFill/>
        </p:spPr>
        <p:txBody>
          <a:bodyPr wrap="square" rtlCol="0">
            <a:spAutoFit/>
          </a:bodyPr>
          <a:lstStyle/>
          <a:p>
            <a:r>
              <a:rPr lang="en-US" sz="5000" dirty="0" smtClean="0"/>
              <a:t>Restore</a:t>
            </a:r>
            <a:endParaRPr lang="en-US" sz="5000" dirty="0"/>
          </a:p>
        </p:txBody>
      </p:sp>
    </p:spTree>
    <p:custDataLst>
      <p:tags r:id="rId1"/>
    </p:custDataLst>
    <p:extLst>
      <p:ext uri="{BB962C8B-B14F-4D97-AF65-F5344CB8AC3E}">
        <p14:creationId xmlns:p14="http://schemas.microsoft.com/office/powerpoint/2010/main" val="17737656"/>
      </p:ext>
    </p:extLst>
  </p:cSld>
  <p:clrMapOvr>
    <a:masterClrMapping/>
  </p:clrMapOvr>
  <mc:AlternateContent xmlns:mc="http://schemas.openxmlformats.org/markup-compatibility/2006" xmlns:p14="http://schemas.microsoft.com/office/powerpoint/2010/main">
    <mc:Choice Requires="p14">
      <p:transition spd="slow" p14:dur="2000" advTm="10999"/>
    </mc:Choice>
    <mc:Fallback xmlns="">
      <p:transition spd="slow" advTm="1099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 grpId="0"/>
      <p:bldP spid="14" grpId="0"/>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5000" dirty="0" smtClean="0"/>
              <a:t>Why is canonicalization useful?</a:t>
            </a:r>
            <a:endParaRPr lang="en-US" sz="5000" dirty="0"/>
          </a:p>
        </p:txBody>
      </p:sp>
    </p:spTree>
    <p:extLst>
      <p:ext uri="{BB962C8B-B14F-4D97-AF65-F5344CB8AC3E}">
        <p14:creationId xmlns:p14="http://schemas.microsoft.com/office/powerpoint/2010/main" val="79638060"/>
      </p:ext>
    </p:extLst>
  </p:cSld>
  <p:clrMapOvr>
    <a:masterClrMapping/>
  </p:clrMapOvr>
  <mc:AlternateContent xmlns:mc="http://schemas.openxmlformats.org/markup-compatibility/2006" xmlns:p14="http://schemas.microsoft.com/office/powerpoint/2010/main">
    <mc:Choice Requires="p14">
      <p:transition spd="slow" p14:dur="2000" advTm="4341"/>
    </mc:Choice>
    <mc:Fallback xmlns="">
      <p:transition spd="slow" advTm="4341"/>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3" y="2478995"/>
            <a:ext cx="10123713" cy="1143000"/>
          </a:xfrm>
        </p:spPr>
        <p:txBody>
          <a:bodyPr>
            <a:noAutofit/>
          </a:bodyPr>
          <a:lstStyle/>
          <a:p>
            <a:r>
              <a:rPr lang="en-US" sz="4000" dirty="0" smtClean="0"/>
              <a:t>Surface Segmenting the Lexicon</a:t>
            </a:r>
            <a:endParaRPr lang="en-US" sz="4000" dirty="0"/>
          </a:p>
        </p:txBody>
      </p:sp>
    </p:spTree>
    <p:extLst>
      <p:ext uri="{BB962C8B-B14F-4D97-AF65-F5344CB8AC3E}">
        <p14:creationId xmlns:p14="http://schemas.microsoft.com/office/powerpoint/2010/main" val="1286480249"/>
      </p:ext>
    </p:extLst>
  </p:cSld>
  <p:clrMapOvr>
    <a:masterClrMapping/>
  </p:clrMapOvr>
  <mc:AlternateContent xmlns:mc="http://schemas.openxmlformats.org/markup-compatibility/2006" xmlns:p14="http://schemas.microsoft.com/office/powerpoint/2010/main">
    <mc:Choice Requires="p14">
      <p:transition spd="slow" p14:dur="2000" advTm="4341"/>
    </mc:Choice>
    <mc:Fallback xmlns="">
      <p:transition spd="slow" advTm="4341"/>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9|2.9"/>
</p:tagLst>
</file>

<file path=ppt/tags/tag10.xml><?xml version="1.0" encoding="utf-8"?>
<p:tagLst xmlns:a="http://schemas.openxmlformats.org/drawingml/2006/main" xmlns:r="http://schemas.openxmlformats.org/officeDocument/2006/relationships" xmlns:p="http://schemas.openxmlformats.org/presentationml/2006/main">
  <p:tag name="TIMING" val="|1.5|6.1|3.1|3.2|12.9"/>
</p:tagLst>
</file>

<file path=ppt/tags/tag11.xml><?xml version="1.0" encoding="utf-8"?>
<p:tagLst xmlns:a="http://schemas.openxmlformats.org/drawingml/2006/main" xmlns:r="http://schemas.openxmlformats.org/officeDocument/2006/relationships" xmlns:p="http://schemas.openxmlformats.org/presentationml/2006/main">
  <p:tag name="TIMING" val="|6.2|2.7|1.4|4.9|0.8|2.1"/>
</p:tagLst>
</file>

<file path=ppt/tags/tag2.xml><?xml version="1.0" encoding="utf-8"?>
<p:tagLst xmlns:a="http://schemas.openxmlformats.org/drawingml/2006/main" xmlns:r="http://schemas.openxmlformats.org/officeDocument/2006/relationships" xmlns:p="http://schemas.openxmlformats.org/presentationml/2006/main">
  <p:tag name="TIMING" val="|2|3.5|2"/>
</p:tagLst>
</file>

<file path=ppt/tags/tag3.xml><?xml version="1.0" encoding="utf-8"?>
<p:tagLst xmlns:a="http://schemas.openxmlformats.org/drawingml/2006/main" xmlns:r="http://schemas.openxmlformats.org/officeDocument/2006/relationships" xmlns:p="http://schemas.openxmlformats.org/presentationml/2006/main">
  <p:tag name="TIMING" val="|3.3"/>
</p:tagLst>
</file>

<file path=ppt/tags/tag4.xml><?xml version="1.0" encoding="utf-8"?>
<p:tagLst xmlns:a="http://schemas.openxmlformats.org/drawingml/2006/main" xmlns:r="http://schemas.openxmlformats.org/officeDocument/2006/relationships" xmlns:p="http://schemas.openxmlformats.org/presentationml/2006/main">
  <p:tag name="TIMING" val="|4.6"/>
</p:tagLst>
</file>

<file path=ppt/tags/tag5.xml><?xml version="1.0" encoding="utf-8"?>
<p:tagLst xmlns:a="http://schemas.openxmlformats.org/drawingml/2006/main" xmlns:r="http://schemas.openxmlformats.org/officeDocument/2006/relationships" xmlns:p="http://schemas.openxmlformats.org/presentationml/2006/main">
  <p:tag name="TIMING" val="|6.2|2.7|1.4|4.9|0.8|2.1"/>
</p:tagLst>
</file>

<file path=ppt/tags/tag6.xml><?xml version="1.0" encoding="utf-8"?>
<p:tagLst xmlns:a="http://schemas.openxmlformats.org/drawingml/2006/main" xmlns:r="http://schemas.openxmlformats.org/officeDocument/2006/relationships" xmlns:p="http://schemas.openxmlformats.org/presentationml/2006/main">
  <p:tag name="TIMING" val="|6.2|2.7|1.4|4.9|0.8|2.1"/>
</p:tagLst>
</file>

<file path=ppt/tags/tag7.xml><?xml version="1.0" encoding="utf-8"?>
<p:tagLst xmlns:a="http://schemas.openxmlformats.org/drawingml/2006/main" xmlns:r="http://schemas.openxmlformats.org/officeDocument/2006/relationships" xmlns:p="http://schemas.openxmlformats.org/presentationml/2006/main">
  <p:tag name="TIMING" val="|9|7.5|6.7|7.6|4.8"/>
</p:tagLst>
</file>

<file path=ppt/tags/tag8.xml><?xml version="1.0" encoding="utf-8"?>
<p:tagLst xmlns:a="http://schemas.openxmlformats.org/drawingml/2006/main" xmlns:r="http://schemas.openxmlformats.org/officeDocument/2006/relationships" xmlns:p="http://schemas.openxmlformats.org/presentationml/2006/main">
  <p:tag name="TIMING" val="|6.2|2.7|1.4|4.9|0.8|2.1"/>
</p:tagLst>
</file>

<file path=ppt/tags/tag9.xml><?xml version="1.0" encoding="utf-8"?>
<p:tagLst xmlns:a="http://schemas.openxmlformats.org/drawingml/2006/main" xmlns:r="http://schemas.openxmlformats.org/officeDocument/2006/relationships" xmlns:p="http://schemas.openxmlformats.org/presentationml/2006/main">
  <p:tag name="TIMING" val="|9|7.5|6.7|7.6|4.8"/>
</p:tagLst>
</file>

<file path=ppt/theme/theme1.xml><?xml version="1.0" encoding="utf-8"?>
<a:theme xmlns:a="http://schemas.openxmlformats.org/drawingml/2006/main" name="JHU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JHU Theme.thmx</Template>
  <TotalTime>4342</TotalTime>
  <Words>2314</Words>
  <Application>Microsoft Macintosh PowerPoint</Application>
  <PresentationFormat>On-screen Show (4:3)</PresentationFormat>
  <Paragraphs>349</Paragraphs>
  <Slides>57</Slides>
  <Notes>46</Notes>
  <HiddenSlides>4</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57</vt:i4>
      </vt:variant>
    </vt:vector>
  </HeadingPairs>
  <TitlesOfParts>
    <vt:vector size="65" baseType="lpstr">
      <vt:lpstr>Arial</vt:lpstr>
      <vt:lpstr>Ayuthaya</vt:lpstr>
      <vt:lpstr>Calibri</vt:lpstr>
      <vt:lpstr>Comic Sans MS</vt:lpstr>
      <vt:lpstr>Courier New</vt:lpstr>
      <vt:lpstr>Helvetica Neue Light</vt:lpstr>
      <vt:lpstr>ＭＳ Ｐゴシック</vt:lpstr>
      <vt:lpstr>JHU Theme</vt:lpstr>
      <vt:lpstr>Joint Semantic Synthesis and Morphological Analysis of the Derived Word</vt:lpstr>
      <vt:lpstr>A Tale of Four Random Variables</vt:lpstr>
      <vt:lpstr>A Tale of Four Random Variables</vt:lpstr>
      <vt:lpstr>Old Idea: Surface Morphological Segmentation</vt:lpstr>
      <vt:lpstr>PowerPoint Presentation</vt:lpstr>
      <vt:lpstr>Semi-New Idea (NAACL 2016): Canonical Morphological Segmentation</vt:lpstr>
      <vt:lpstr>PowerPoint Presentation</vt:lpstr>
      <vt:lpstr>Why is canonicalization useful?</vt:lpstr>
      <vt:lpstr>Surface Segmenting the Lexicon</vt:lpstr>
      <vt:lpstr>PowerPoint Presentation</vt:lpstr>
      <vt:lpstr>PowerPoint Presentation</vt:lpstr>
      <vt:lpstr>PowerPoint Presentation</vt:lpstr>
      <vt:lpstr>Canonically Segmenting the Lexicon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Segmentation is Good  for Derivational Morphology</vt:lpstr>
      <vt:lpstr>Inflectional Morphology (More Paradigmatic)</vt:lpstr>
      <vt:lpstr>Derivational Morphology (More Syntagmatic)</vt:lpstr>
      <vt:lpstr>English is Morphologically Rich</vt:lpstr>
      <vt:lpstr>A Joint Model of the Word Form (Cotterell et al. 2016)</vt:lpstr>
      <vt:lpstr>The First Three Random Variables</vt:lpstr>
      <vt:lpstr>The First Three Random Variables</vt:lpstr>
      <vt:lpstr>The First Three Random Variables</vt:lpstr>
      <vt:lpstr>PowerPoint Presentation</vt:lpstr>
      <vt:lpstr> The Adventure Continues:  The Compositional Semantics of Morphology</vt:lpstr>
      <vt:lpstr>Semantic Coherence</vt:lpstr>
      <vt:lpstr>Semantic Coherence</vt:lpstr>
      <vt:lpstr>Semantic Incoherence</vt:lpstr>
      <vt:lpstr>Semantic Incoherence</vt:lpstr>
      <vt:lpstr>Intuition Behind Joint Model</vt:lpstr>
      <vt:lpstr>A Fourth Random Variable:  A Joint Model of the Form and its Meaning</vt:lpstr>
      <vt:lpstr>PowerPoint Presentation</vt:lpstr>
      <vt:lpstr>PowerPoint Presentation</vt:lpstr>
      <vt:lpstr>Distribution over Vectors</vt:lpstr>
      <vt:lpstr>What is      ? </vt:lpstr>
      <vt:lpstr>How do we Get Morpheme Embeddings?</vt:lpstr>
      <vt:lpstr>Vector Approximation</vt:lpstr>
      <vt:lpstr>Inference and Learning</vt:lpstr>
      <vt:lpstr>Experiments </vt:lpstr>
      <vt:lpstr>Experiment 1: Canonical Segmentation</vt:lpstr>
      <vt:lpstr>Experiment 1: English Results</vt:lpstr>
      <vt:lpstr>Experiment 2: Vector Approximation</vt:lpstr>
      <vt:lpstr>What is      ? </vt:lpstr>
      <vt:lpstr>Experiment 2: English Results</vt:lpstr>
      <vt:lpstr>Experiment 3: Derivational Coherence</vt:lpstr>
      <vt:lpstr>Conclusion</vt:lpstr>
      <vt:lpstr>Fin.  Thank You!</vt:lpstr>
      <vt:lpstr>A Tale of Four Random Variables</vt:lpstr>
      <vt:lpstr>Joint Architecture</vt:lpstr>
      <vt:lpstr>Open Vocabulary Word Embeddings!</vt:lpstr>
      <vt:lpstr>What is         ? </vt:lpstr>
    </vt:vector>
  </TitlesOfParts>
  <Company>Human Language Technology Center of Excellence, Johns Hopkins University</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Default Deck</dc:title>
  <dc:creator>Benjamin Van Durme</dc:creator>
  <cp:lastModifiedBy>Ryan Hernandez</cp:lastModifiedBy>
  <cp:revision>136</cp:revision>
  <cp:lastPrinted>2017-07-30T13:48:14Z</cp:lastPrinted>
  <dcterms:created xsi:type="dcterms:W3CDTF">2014-05-05T18:24:13Z</dcterms:created>
  <dcterms:modified xsi:type="dcterms:W3CDTF">2017-08-06T19:54:58Z</dcterms:modified>
</cp:coreProperties>
</file>

<file path=docProps/thumbnail.jpeg>
</file>